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57" r:id="rId5"/>
    <p:sldId id="337" r:id="rId6"/>
    <p:sldId id="336" r:id="rId7"/>
    <p:sldId id="335" r:id="rId8"/>
    <p:sldId id="334" r:id="rId9"/>
    <p:sldId id="328" r:id="rId10"/>
    <p:sldId id="345" r:id="rId11"/>
    <p:sldId id="317" r:id="rId12"/>
    <p:sldId id="338" r:id="rId13"/>
    <p:sldId id="339" r:id="rId14"/>
    <p:sldId id="340" r:id="rId15"/>
    <p:sldId id="341" r:id="rId16"/>
    <p:sldId id="316" r:id="rId17"/>
    <p:sldId id="305" r:id="rId18"/>
    <p:sldId id="324" r:id="rId19"/>
    <p:sldId id="325" r:id="rId20"/>
    <p:sldId id="307" r:id="rId21"/>
    <p:sldId id="308" r:id="rId22"/>
    <p:sldId id="343" r:id="rId23"/>
    <p:sldId id="342" r:id="rId24"/>
    <p:sldId id="344" r:id="rId25"/>
    <p:sldId id="319" r:id="rId26"/>
    <p:sldId id="323" r:id="rId27"/>
    <p:sldId id="322" r:id="rId28"/>
    <p:sldId id="267" r:id="rId29"/>
    <p:sldId id="27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03459B-7008-7221-C727-347FC4C5CE5F}" name="Suzanne De Spong" initials="SD" userId="S::suzanne@nzonair.govt.nz::edc9cd6c-65b4-4e34-8373-8566f4bcfe2a" providerId="AD"/>
  <p188:author id="{F42DA0D1-1CA2-F3AD-BB2E-387A4EFEF32C}" name="Amie Mills" initials="AM" userId="S::amie@nzonair.govt.nz::84c10072-816b-4465-aeec-7ef73eed0e32" providerId="AD"/>
  <p188:author id="{821E2AE1-0FA7-525B-168E-048276712E1A}" name="Hui-Ping Wu" initials="HW" userId="S::hui-ping@nzonair.govt.nz::a43318d1-8f02-4f1f-845b-d47423a33d6c" providerId="AD"/>
  <p188:author id="{FA5B14E2-723A-7043-5AEE-4C9B655DC213}" name="Christina Arathimos" initials="" userId="S::christina@nzonair.govt.nz::8c4bddeb-c154-458a-b39b-2662eaebccb3" providerId="AD"/>
  <p188:author id="{19EB0BF8-7A80-44A4-9F22-341E5E69B567}" name="Luke Campbell" initials="" userId="S::luke@nzonair.govt.nz::d9888c99-0883-4b49-8457-27a52f55c9d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61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8380"/>
  </p:normalViewPr>
  <p:slideViewPr>
    <p:cSldViewPr snapToGrid="0">
      <p:cViewPr varScale="1">
        <p:scale>
          <a:sx n="91" d="100"/>
          <a:sy n="91" d="100"/>
        </p:scale>
        <p:origin x="12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94E18-28B4-4E75-BBBC-F9AC247A5258}" type="datetimeFigureOut">
              <a:rPr lang="en-NZ" smtClean="0"/>
              <a:t>1/05/2024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901A9-34C4-4757-A1C9-991813BCD461}" type="slidenum">
              <a:rPr lang="en-NZ" smtClean="0"/>
              <a:t>‹#›</a:t>
            </a:fld>
            <a:endParaRPr lang="en-NZ"/>
          </a:p>
        </p:txBody>
      </p:sp>
    </p:spTree>
    <p:extLst>
      <p:ext uri="{BB962C8B-B14F-4D97-AF65-F5344CB8AC3E}">
        <p14:creationId xmlns:p14="http://schemas.microsoft.com/office/powerpoint/2010/main" val="2515406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F901A9-34C4-4757-A1C9-991813BCD461}" type="slidenum">
              <a:rPr lang="en-NZ" smtClean="0"/>
              <a:t>2</a:t>
            </a:fld>
            <a:endParaRPr lang="en-NZ"/>
          </a:p>
        </p:txBody>
      </p:sp>
    </p:spTree>
    <p:extLst>
      <p:ext uri="{BB962C8B-B14F-4D97-AF65-F5344CB8AC3E}">
        <p14:creationId xmlns:p14="http://schemas.microsoft.com/office/powerpoint/2010/main" val="1190599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FDF901A9-34C4-4757-A1C9-991813BCD461}" type="slidenum">
              <a:rPr lang="en-NZ" smtClean="0"/>
              <a:t>12</a:t>
            </a:fld>
            <a:endParaRPr lang="en-NZ"/>
          </a:p>
        </p:txBody>
      </p:sp>
    </p:spTree>
    <p:extLst>
      <p:ext uri="{BB962C8B-B14F-4D97-AF65-F5344CB8AC3E}">
        <p14:creationId xmlns:p14="http://schemas.microsoft.com/office/powerpoint/2010/main" val="648257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mi-NZ" dirty="0"/>
          </a:p>
          <a:p>
            <a:endParaRPr lang="en-NZ" dirty="0"/>
          </a:p>
        </p:txBody>
      </p:sp>
      <p:sp>
        <p:nvSpPr>
          <p:cNvPr id="4" name="Slide Number Placeholder 3"/>
          <p:cNvSpPr>
            <a:spLocks noGrp="1"/>
          </p:cNvSpPr>
          <p:nvPr>
            <p:ph type="sldNum" sz="quarter" idx="5"/>
          </p:nvPr>
        </p:nvSpPr>
        <p:spPr/>
        <p:txBody>
          <a:bodyPr/>
          <a:lstStyle/>
          <a:p>
            <a:fld id="{FDF901A9-34C4-4757-A1C9-991813BCD461}" type="slidenum">
              <a:rPr lang="en-NZ" smtClean="0"/>
              <a:t>15</a:t>
            </a:fld>
            <a:endParaRPr lang="en-NZ"/>
          </a:p>
        </p:txBody>
      </p:sp>
    </p:spTree>
    <p:extLst>
      <p:ext uri="{BB962C8B-B14F-4D97-AF65-F5344CB8AC3E}">
        <p14:creationId xmlns:p14="http://schemas.microsoft.com/office/powerpoint/2010/main" val="345299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mi-NZ" dirty="0"/>
          </a:p>
          <a:p>
            <a:endParaRPr lang="en-NZ" dirty="0"/>
          </a:p>
        </p:txBody>
      </p:sp>
      <p:sp>
        <p:nvSpPr>
          <p:cNvPr id="4" name="Slide Number Placeholder 3"/>
          <p:cNvSpPr>
            <a:spLocks noGrp="1"/>
          </p:cNvSpPr>
          <p:nvPr>
            <p:ph type="sldNum" sz="quarter" idx="5"/>
          </p:nvPr>
        </p:nvSpPr>
        <p:spPr/>
        <p:txBody>
          <a:bodyPr/>
          <a:lstStyle/>
          <a:p>
            <a:fld id="{FDF901A9-34C4-4757-A1C9-991813BCD461}" type="slidenum">
              <a:rPr lang="en-NZ" smtClean="0"/>
              <a:t>16</a:t>
            </a:fld>
            <a:endParaRPr lang="en-NZ"/>
          </a:p>
        </p:txBody>
      </p:sp>
    </p:spTree>
    <p:extLst>
      <p:ext uri="{BB962C8B-B14F-4D97-AF65-F5344CB8AC3E}">
        <p14:creationId xmlns:p14="http://schemas.microsoft.com/office/powerpoint/2010/main" val="1674666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FDF901A9-34C4-4757-A1C9-991813BCD461}" type="slidenum">
              <a:rPr lang="en-NZ" smtClean="0"/>
              <a:t>17</a:t>
            </a:fld>
            <a:endParaRPr lang="en-NZ"/>
          </a:p>
        </p:txBody>
      </p:sp>
    </p:spTree>
    <p:extLst>
      <p:ext uri="{BB962C8B-B14F-4D97-AF65-F5344CB8AC3E}">
        <p14:creationId xmlns:p14="http://schemas.microsoft.com/office/powerpoint/2010/main" val="2365897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Luke</a:t>
            </a:r>
            <a:endParaRPr lang="en-NZ" dirty="0"/>
          </a:p>
          <a:p>
            <a:endParaRPr lang="en-NZ" dirty="0"/>
          </a:p>
        </p:txBody>
      </p:sp>
      <p:sp>
        <p:nvSpPr>
          <p:cNvPr id="4" name="Slide Number Placeholder 3"/>
          <p:cNvSpPr>
            <a:spLocks noGrp="1"/>
          </p:cNvSpPr>
          <p:nvPr>
            <p:ph type="sldNum" sz="quarter" idx="5"/>
          </p:nvPr>
        </p:nvSpPr>
        <p:spPr/>
        <p:txBody>
          <a:bodyPr/>
          <a:lstStyle/>
          <a:p>
            <a:fld id="{FDF901A9-34C4-4757-A1C9-991813BCD461}" type="slidenum">
              <a:rPr lang="en-NZ" smtClean="0"/>
              <a:t>18</a:t>
            </a:fld>
            <a:endParaRPr lang="en-NZ"/>
          </a:p>
        </p:txBody>
      </p:sp>
    </p:spTree>
    <p:extLst>
      <p:ext uri="{BB962C8B-B14F-4D97-AF65-F5344CB8AC3E}">
        <p14:creationId xmlns:p14="http://schemas.microsoft.com/office/powerpoint/2010/main" val="1644167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F901A9-34C4-4757-A1C9-991813BCD461}" type="slidenum">
              <a:rPr lang="en-NZ" smtClean="0"/>
              <a:t>19</a:t>
            </a:fld>
            <a:endParaRPr lang="en-NZ"/>
          </a:p>
        </p:txBody>
      </p:sp>
    </p:spTree>
    <p:extLst>
      <p:ext uri="{BB962C8B-B14F-4D97-AF65-F5344CB8AC3E}">
        <p14:creationId xmlns:p14="http://schemas.microsoft.com/office/powerpoint/2010/main" val="3062949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Luke</a:t>
            </a:r>
          </a:p>
        </p:txBody>
      </p:sp>
      <p:sp>
        <p:nvSpPr>
          <p:cNvPr id="4" name="Slide Number Placeholder 3"/>
          <p:cNvSpPr>
            <a:spLocks noGrp="1"/>
          </p:cNvSpPr>
          <p:nvPr>
            <p:ph type="sldNum" sz="quarter" idx="5"/>
          </p:nvPr>
        </p:nvSpPr>
        <p:spPr/>
        <p:txBody>
          <a:bodyPr/>
          <a:lstStyle/>
          <a:p>
            <a:fld id="{FDF901A9-34C4-4757-A1C9-991813BCD461}" type="slidenum">
              <a:rPr lang="en-NZ" smtClean="0"/>
              <a:t>20</a:t>
            </a:fld>
            <a:endParaRPr lang="en-NZ"/>
          </a:p>
        </p:txBody>
      </p:sp>
    </p:spTree>
    <p:extLst>
      <p:ext uri="{BB962C8B-B14F-4D97-AF65-F5344CB8AC3E}">
        <p14:creationId xmlns:p14="http://schemas.microsoft.com/office/powerpoint/2010/main" val="2631657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F901A9-34C4-4757-A1C9-991813BCD461}" type="slidenum">
              <a:rPr lang="en-NZ" smtClean="0"/>
              <a:t>21</a:t>
            </a:fld>
            <a:endParaRPr lang="en-NZ"/>
          </a:p>
        </p:txBody>
      </p:sp>
    </p:spTree>
    <p:extLst>
      <p:ext uri="{BB962C8B-B14F-4D97-AF65-F5344CB8AC3E}">
        <p14:creationId xmlns:p14="http://schemas.microsoft.com/office/powerpoint/2010/main" val="4165425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mi-NZ" dirty="0"/>
          </a:p>
          <a:p>
            <a:endParaRPr lang="en-NZ"/>
          </a:p>
        </p:txBody>
      </p:sp>
      <p:sp>
        <p:nvSpPr>
          <p:cNvPr id="4" name="Slide Number Placeholder 3"/>
          <p:cNvSpPr>
            <a:spLocks noGrp="1"/>
          </p:cNvSpPr>
          <p:nvPr>
            <p:ph type="sldNum" sz="quarter" idx="5"/>
          </p:nvPr>
        </p:nvSpPr>
        <p:spPr/>
        <p:txBody>
          <a:bodyPr/>
          <a:lstStyle/>
          <a:p>
            <a:fld id="{FDF901A9-34C4-4757-A1C9-991813BCD461}" type="slidenum">
              <a:rPr lang="en-NZ" smtClean="0"/>
              <a:t>22</a:t>
            </a:fld>
            <a:endParaRPr lang="en-NZ"/>
          </a:p>
        </p:txBody>
      </p:sp>
    </p:spTree>
    <p:extLst>
      <p:ext uri="{BB962C8B-B14F-4D97-AF65-F5344CB8AC3E}">
        <p14:creationId xmlns:p14="http://schemas.microsoft.com/office/powerpoint/2010/main" val="4241074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FDF901A9-34C4-4757-A1C9-991813BCD461}" type="slidenum">
              <a:rPr lang="en-NZ" smtClean="0"/>
              <a:t>23</a:t>
            </a:fld>
            <a:endParaRPr lang="en-NZ"/>
          </a:p>
        </p:txBody>
      </p:sp>
    </p:spTree>
    <p:extLst>
      <p:ext uri="{BB962C8B-B14F-4D97-AF65-F5344CB8AC3E}">
        <p14:creationId xmlns:p14="http://schemas.microsoft.com/office/powerpoint/2010/main" val="2378088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F901A9-34C4-4757-A1C9-991813BCD461}" type="slidenum">
              <a:rPr lang="en-NZ" smtClean="0"/>
              <a:t>3</a:t>
            </a:fld>
            <a:endParaRPr lang="en-NZ"/>
          </a:p>
        </p:txBody>
      </p:sp>
    </p:spTree>
    <p:extLst>
      <p:ext uri="{BB962C8B-B14F-4D97-AF65-F5344CB8AC3E}">
        <p14:creationId xmlns:p14="http://schemas.microsoft.com/office/powerpoint/2010/main" val="497752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FDF901A9-34C4-4757-A1C9-991813BCD461}" type="slidenum">
              <a:rPr lang="en-NZ" smtClean="0"/>
              <a:t>24</a:t>
            </a:fld>
            <a:endParaRPr lang="en-NZ"/>
          </a:p>
        </p:txBody>
      </p:sp>
    </p:spTree>
    <p:extLst>
      <p:ext uri="{BB962C8B-B14F-4D97-AF65-F5344CB8AC3E}">
        <p14:creationId xmlns:p14="http://schemas.microsoft.com/office/powerpoint/2010/main" val="682750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FDF901A9-34C4-4757-A1C9-991813BCD461}" type="slidenum">
              <a:rPr lang="en-NZ" smtClean="0"/>
              <a:t>25</a:t>
            </a:fld>
            <a:endParaRPr lang="en-NZ"/>
          </a:p>
        </p:txBody>
      </p:sp>
    </p:spTree>
    <p:extLst>
      <p:ext uri="{BB962C8B-B14F-4D97-AF65-F5344CB8AC3E}">
        <p14:creationId xmlns:p14="http://schemas.microsoft.com/office/powerpoint/2010/main" val="245286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F901A9-34C4-4757-A1C9-991813BCD461}" type="slidenum">
              <a:rPr lang="en-NZ" smtClean="0"/>
              <a:t>4</a:t>
            </a:fld>
            <a:endParaRPr lang="en-NZ"/>
          </a:p>
        </p:txBody>
      </p:sp>
    </p:spTree>
    <p:extLst>
      <p:ext uri="{BB962C8B-B14F-4D97-AF65-F5344CB8AC3E}">
        <p14:creationId xmlns:p14="http://schemas.microsoft.com/office/powerpoint/2010/main" val="288045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0" algn="l" defTabSz="914400" rtl="0" eaLnBrk="1" fontAlgn="auto" latinLnBrk="0" hangingPunct="1">
              <a:lnSpc>
                <a:spcPct val="112000"/>
              </a:lnSpc>
              <a:spcBef>
                <a:spcPts val="800"/>
              </a:spcBef>
              <a:spcAft>
                <a:spcPts val="400"/>
              </a:spcAft>
              <a:buClrTx/>
              <a:buSzTx/>
              <a:buFontTx/>
              <a:buNone/>
              <a:tabLst/>
              <a:defRPr/>
            </a:pPr>
            <a:endParaRPr lang="en-AU" b="1" dirty="0">
              <a:latin typeface="Calibri"/>
              <a:cs typeface="Calibri"/>
            </a:endParaRPr>
          </a:p>
        </p:txBody>
      </p:sp>
      <p:sp>
        <p:nvSpPr>
          <p:cNvPr id="4" name="Slide Number Placeholder 3"/>
          <p:cNvSpPr>
            <a:spLocks noGrp="1"/>
          </p:cNvSpPr>
          <p:nvPr>
            <p:ph type="sldNum" sz="quarter" idx="5"/>
          </p:nvPr>
        </p:nvSpPr>
        <p:spPr/>
        <p:txBody>
          <a:bodyPr/>
          <a:lstStyle/>
          <a:p>
            <a:fld id="{FDF901A9-34C4-4757-A1C9-991813BCD461}" type="slidenum">
              <a:rPr lang="en-NZ" smtClean="0"/>
              <a:t>5</a:t>
            </a:fld>
            <a:endParaRPr lang="en-NZ"/>
          </a:p>
        </p:txBody>
      </p:sp>
    </p:spTree>
    <p:extLst>
      <p:ext uri="{BB962C8B-B14F-4D97-AF65-F5344CB8AC3E}">
        <p14:creationId xmlns:p14="http://schemas.microsoft.com/office/powerpoint/2010/main" val="142173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2000"/>
              </a:lnSpc>
              <a:spcAft>
                <a:spcPts val="800"/>
              </a:spcAft>
            </a:pPr>
            <a:endParaRPr lang="en-US" sz="1800" dirty="0">
              <a:highlight>
                <a:srgbClr val="FFFFFF"/>
              </a:highlight>
              <a:latin typeface="Calibri"/>
              <a:cs typeface="Calibri"/>
            </a:endParaRPr>
          </a:p>
        </p:txBody>
      </p:sp>
      <p:sp>
        <p:nvSpPr>
          <p:cNvPr id="4" name="Slide Number Placeholder 3"/>
          <p:cNvSpPr>
            <a:spLocks noGrp="1"/>
          </p:cNvSpPr>
          <p:nvPr>
            <p:ph type="sldNum" sz="quarter" idx="5"/>
          </p:nvPr>
        </p:nvSpPr>
        <p:spPr/>
        <p:txBody>
          <a:bodyPr/>
          <a:lstStyle/>
          <a:p>
            <a:fld id="{FDF901A9-34C4-4757-A1C9-991813BCD461}" type="slidenum">
              <a:rPr lang="en-NZ" smtClean="0"/>
              <a:t>6</a:t>
            </a:fld>
            <a:endParaRPr lang="en-NZ"/>
          </a:p>
        </p:txBody>
      </p:sp>
    </p:spTree>
    <p:extLst>
      <p:ext uri="{BB962C8B-B14F-4D97-AF65-F5344CB8AC3E}">
        <p14:creationId xmlns:p14="http://schemas.microsoft.com/office/powerpoint/2010/main" val="2311678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F901A9-34C4-4757-A1C9-991813BCD461}" type="slidenum">
              <a:rPr lang="en-NZ" smtClean="0"/>
              <a:t>7</a:t>
            </a:fld>
            <a:endParaRPr lang="en-NZ"/>
          </a:p>
        </p:txBody>
      </p:sp>
    </p:spTree>
    <p:extLst>
      <p:ext uri="{BB962C8B-B14F-4D97-AF65-F5344CB8AC3E}">
        <p14:creationId xmlns:p14="http://schemas.microsoft.com/office/powerpoint/2010/main" val="3950706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FDF901A9-34C4-4757-A1C9-991813BCD461}" type="slidenum">
              <a:rPr lang="en-NZ" smtClean="0"/>
              <a:t>9</a:t>
            </a:fld>
            <a:endParaRPr lang="en-NZ"/>
          </a:p>
        </p:txBody>
      </p:sp>
    </p:spTree>
    <p:extLst>
      <p:ext uri="{BB962C8B-B14F-4D97-AF65-F5344CB8AC3E}">
        <p14:creationId xmlns:p14="http://schemas.microsoft.com/office/powerpoint/2010/main" val="2831266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FDF901A9-34C4-4757-A1C9-991813BCD461}" type="slidenum">
              <a:rPr lang="en-NZ" smtClean="0"/>
              <a:t>10</a:t>
            </a:fld>
            <a:endParaRPr lang="en-NZ"/>
          </a:p>
        </p:txBody>
      </p:sp>
    </p:spTree>
    <p:extLst>
      <p:ext uri="{BB962C8B-B14F-4D97-AF65-F5344CB8AC3E}">
        <p14:creationId xmlns:p14="http://schemas.microsoft.com/office/powerpoint/2010/main" val="3618702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FDF901A9-34C4-4757-A1C9-991813BCD461}" type="slidenum">
              <a:rPr lang="en-NZ" smtClean="0"/>
              <a:t>11</a:t>
            </a:fld>
            <a:endParaRPr lang="en-NZ"/>
          </a:p>
        </p:txBody>
      </p:sp>
    </p:spTree>
    <p:extLst>
      <p:ext uri="{BB962C8B-B14F-4D97-AF65-F5344CB8AC3E}">
        <p14:creationId xmlns:p14="http://schemas.microsoft.com/office/powerpoint/2010/main" val="1392697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299FF497-E16B-4E50-8EB2-2F72E3F34ADA}" type="datetimeFigureOut">
              <a:rPr lang="en-NZ" smtClean="0"/>
              <a:t>1/05/2024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A1C4B89-EF42-4A16-B258-85047F567ED9}" type="slidenum">
              <a:rPr lang="en-NZ" smtClean="0"/>
              <a:t>‹#›</a:t>
            </a:fld>
            <a:endParaRPr lang="en-NZ"/>
          </a:p>
        </p:txBody>
      </p:sp>
    </p:spTree>
    <p:extLst>
      <p:ext uri="{BB962C8B-B14F-4D97-AF65-F5344CB8AC3E}">
        <p14:creationId xmlns:p14="http://schemas.microsoft.com/office/powerpoint/2010/main" val="66943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299FF497-E16B-4E50-8EB2-2F72E3F34ADA}" type="datetimeFigureOut">
              <a:rPr lang="en-NZ" smtClean="0"/>
              <a:t>1/05/2024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A1C4B89-EF42-4A16-B258-85047F567ED9}" type="slidenum">
              <a:rPr lang="en-NZ" smtClean="0"/>
              <a:t>‹#›</a:t>
            </a:fld>
            <a:endParaRPr lang="en-NZ"/>
          </a:p>
        </p:txBody>
      </p:sp>
    </p:spTree>
    <p:extLst>
      <p:ext uri="{BB962C8B-B14F-4D97-AF65-F5344CB8AC3E}">
        <p14:creationId xmlns:p14="http://schemas.microsoft.com/office/powerpoint/2010/main" val="367038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299FF497-E16B-4E50-8EB2-2F72E3F34ADA}" type="datetimeFigureOut">
              <a:rPr lang="en-NZ" smtClean="0"/>
              <a:t>1/05/2024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A1C4B89-EF42-4A16-B258-85047F567ED9}" type="slidenum">
              <a:rPr lang="en-NZ" smtClean="0"/>
              <a:t>‹#›</a:t>
            </a:fld>
            <a:endParaRPr lang="en-NZ"/>
          </a:p>
        </p:txBody>
      </p:sp>
    </p:spTree>
    <p:extLst>
      <p:ext uri="{BB962C8B-B14F-4D97-AF65-F5344CB8AC3E}">
        <p14:creationId xmlns:p14="http://schemas.microsoft.com/office/powerpoint/2010/main" val="2955581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299FF497-E16B-4E50-8EB2-2F72E3F34ADA}" type="datetimeFigureOut">
              <a:rPr lang="en-NZ" smtClean="0"/>
              <a:t>1/05/2024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A1C4B89-EF42-4A16-B258-85047F567ED9}" type="slidenum">
              <a:rPr lang="en-NZ" smtClean="0"/>
              <a:t>‹#›</a:t>
            </a:fld>
            <a:endParaRPr lang="en-NZ"/>
          </a:p>
        </p:txBody>
      </p:sp>
    </p:spTree>
    <p:extLst>
      <p:ext uri="{BB962C8B-B14F-4D97-AF65-F5344CB8AC3E}">
        <p14:creationId xmlns:p14="http://schemas.microsoft.com/office/powerpoint/2010/main" val="30372441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9FF497-E16B-4E50-8EB2-2F72E3F34ADA}" type="datetimeFigureOut">
              <a:rPr lang="en-NZ" smtClean="0"/>
              <a:t>1/05/2024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A1C4B89-EF42-4A16-B258-85047F567ED9}" type="slidenum">
              <a:rPr lang="en-NZ" smtClean="0"/>
              <a:t>‹#›</a:t>
            </a:fld>
            <a:endParaRPr lang="en-NZ"/>
          </a:p>
        </p:txBody>
      </p:sp>
    </p:spTree>
    <p:extLst>
      <p:ext uri="{BB962C8B-B14F-4D97-AF65-F5344CB8AC3E}">
        <p14:creationId xmlns:p14="http://schemas.microsoft.com/office/powerpoint/2010/main" val="2142985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299FF497-E16B-4E50-8EB2-2F72E3F34ADA}" type="datetimeFigureOut">
              <a:rPr lang="en-NZ" smtClean="0"/>
              <a:t>1/05/2024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A1C4B89-EF42-4A16-B258-85047F567ED9}" type="slidenum">
              <a:rPr lang="en-NZ" smtClean="0"/>
              <a:t>‹#›</a:t>
            </a:fld>
            <a:endParaRPr lang="en-NZ"/>
          </a:p>
        </p:txBody>
      </p:sp>
    </p:spTree>
    <p:extLst>
      <p:ext uri="{BB962C8B-B14F-4D97-AF65-F5344CB8AC3E}">
        <p14:creationId xmlns:p14="http://schemas.microsoft.com/office/powerpoint/2010/main" val="323585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299FF497-E16B-4E50-8EB2-2F72E3F34ADA}" type="datetimeFigureOut">
              <a:rPr lang="en-NZ" smtClean="0"/>
              <a:t>1/05/2024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A1C4B89-EF42-4A16-B258-85047F567ED9}" type="slidenum">
              <a:rPr lang="en-NZ" smtClean="0"/>
              <a:t>‹#›</a:t>
            </a:fld>
            <a:endParaRPr lang="en-NZ"/>
          </a:p>
        </p:txBody>
      </p:sp>
    </p:spTree>
    <p:extLst>
      <p:ext uri="{BB962C8B-B14F-4D97-AF65-F5344CB8AC3E}">
        <p14:creationId xmlns:p14="http://schemas.microsoft.com/office/powerpoint/2010/main" val="3391127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299FF497-E16B-4E50-8EB2-2F72E3F34ADA}" type="datetimeFigureOut">
              <a:rPr lang="en-NZ" smtClean="0"/>
              <a:t>1/05/2024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A1C4B89-EF42-4A16-B258-85047F567ED9}" type="slidenum">
              <a:rPr lang="en-NZ" smtClean="0"/>
              <a:t>‹#›</a:t>
            </a:fld>
            <a:endParaRPr lang="en-NZ"/>
          </a:p>
        </p:txBody>
      </p:sp>
    </p:spTree>
    <p:extLst>
      <p:ext uri="{BB962C8B-B14F-4D97-AF65-F5344CB8AC3E}">
        <p14:creationId xmlns:p14="http://schemas.microsoft.com/office/powerpoint/2010/main" val="3861268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9FF497-E16B-4E50-8EB2-2F72E3F34ADA}" type="datetimeFigureOut">
              <a:rPr lang="en-NZ" smtClean="0"/>
              <a:t>1/05/2024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A1C4B89-EF42-4A16-B258-85047F567ED9}" type="slidenum">
              <a:rPr lang="en-NZ" smtClean="0"/>
              <a:t>‹#›</a:t>
            </a:fld>
            <a:endParaRPr lang="en-NZ"/>
          </a:p>
        </p:txBody>
      </p:sp>
    </p:spTree>
    <p:extLst>
      <p:ext uri="{BB962C8B-B14F-4D97-AF65-F5344CB8AC3E}">
        <p14:creationId xmlns:p14="http://schemas.microsoft.com/office/powerpoint/2010/main" val="2687715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9FF497-E16B-4E50-8EB2-2F72E3F34ADA}" type="datetimeFigureOut">
              <a:rPr lang="en-NZ" smtClean="0"/>
              <a:t>1/05/2024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A1C4B89-EF42-4A16-B258-85047F567ED9}" type="slidenum">
              <a:rPr lang="en-NZ" smtClean="0"/>
              <a:t>‹#›</a:t>
            </a:fld>
            <a:endParaRPr lang="en-NZ"/>
          </a:p>
        </p:txBody>
      </p:sp>
    </p:spTree>
    <p:extLst>
      <p:ext uri="{BB962C8B-B14F-4D97-AF65-F5344CB8AC3E}">
        <p14:creationId xmlns:p14="http://schemas.microsoft.com/office/powerpoint/2010/main" val="2220000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9FF497-E16B-4E50-8EB2-2F72E3F34ADA}" type="datetimeFigureOut">
              <a:rPr lang="en-NZ" smtClean="0"/>
              <a:t>1/05/2024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A1C4B89-EF42-4A16-B258-85047F567ED9}" type="slidenum">
              <a:rPr lang="en-NZ" smtClean="0"/>
              <a:t>‹#›</a:t>
            </a:fld>
            <a:endParaRPr lang="en-NZ"/>
          </a:p>
        </p:txBody>
      </p:sp>
    </p:spTree>
    <p:extLst>
      <p:ext uri="{BB962C8B-B14F-4D97-AF65-F5344CB8AC3E}">
        <p14:creationId xmlns:p14="http://schemas.microsoft.com/office/powerpoint/2010/main" val="1937426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9FF497-E16B-4E50-8EB2-2F72E3F34ADA}" type="datetimeFigureOut">
              <a:rPr lang="en-NZ" smtClean="0"/>
              <a:t>1/05/2024</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C4B89-EF42-4A16-B258-85047F567ED9}" type="slidenum">
              <a:rPr lang="en-NZ" smtClean="0"/>
              <a:t>‹#›</a:t>
            </a:fld>
            <a:endParaRPr lang="en-NZ"/>
          </a:p>
        </p:txBody>
      </p:sp>
    </p:spTree>
    <p:extLst>
      <p:ext uri="{BB962C8B-B14F-4D97-AF65-F5344CB8AC3E}">
        <p14:creationId xmlns:p14="http://schemas.microsoft.com/office/powerpoint/2010/main" val="3086598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unding.nzonair.govt.nz/"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govt.us7.list-manage.com/subscribe?u=defea490d12b73c4ed8504b5b&amp;id=1226faf438" TargetMode="External"/><Relationship Id="rId2" Type="http://schemas.openxmlformats.org/officeDocument/2006/relationships/hyperlink" Target="https://www.nzonair.govt.nz/funding/game-development-sector-rebate-scheme/"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802771" y="2881413"/>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baseline="0">
                <a:solidFill>
                  <a:schemeClr val="bg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NZ" sz="7200" b="1" i="0" u="none" strike="noStrike" kern="1200" cap="none" spc="0" normalizeH="0" baseline="0" noProof="0">
              <a:ln>
                <a:noFill/>
              </a:ln>
              <a:solidFill>
                <a:prstClr val="white"/>
              </a:solidFill>
              <a:effectLst/>
              <a:uLnTx/>
              <a:uFillTx/>
              <a:latin typeface="Calibri" panose="020F0502020204030204"/>
              <a:ea typeface="+mj-ea"/>
              <a:cs typeface="+mj-cs"/>
            </a:endParaRPr>
          </a:p>
        </p:txBody>
      </p:sp>
      <p:pic>
        <p:nvPicPr>
          <p:cNvPr id="9" name="Picture 8" descr="A group of people playing video games&#10;&#10;Description automatically generated">
            <a:extLst>
              <a:ext uri="{FF2B5EF4-FFF2-40B4-BE49-F238E27FC236}">
                <a16:creationId xmlns:a16="http://schemas.microsoft.com/office/drawing/2014/main" id="{EC908755-E8C8-D927-CB96-4A689C97739A}"/>
              </a:ext>
            </a:extLst>
          </p:cNvPr>
          <p:cNvPicPr>
            <a:picLocks noChangeAspect="1"/>
          </p:cNvPicPr>
          <p:nvPr/>
        </p:nvPicPr>
        <p:blipFill rotWithShape="1">
          <a:blip r:embed="rId2">
            <a:extLst>
              <a:ext uri="{28A0092B-C50C-407E-A947-70E740481C1C}">
                <a14:useLocalDpi xmlns:a14="http://schemas.microsoft.com/office/drawing/2010/main" val="0"/>
              </a:ext>
            </a:extLst>
          </a:blip>
          <a:srcRect t="19626" r="6977" b="1595"/>
          <a:stretch/>
        </p:blipFill>
        <p:spPr>
          <a:xfrm>
            <a:off x="0" y="-25400"/>
            <a:ext cx="12192000" cy="6883400"/>
          </a:xfrm>
          <a:prstGeom prst="rect">
            <a:avLst/>
          </a:prstGeom>
        </p:spPr>
      </p:pic>
      <p:pic>
        <p:nvPicPr>
          <p:cNvPr id="3" name="Picture 2" descr="A logo with white text&#10;&#10;Description automatically generated">
            <a:extLst>
              <a:ext uri="{FF2B5EF4-FFF2-40B4-BE49-F238E27FC236}">
                <a16:creationId xmlns:a16="http://schemas.microsoft.com/office/drawing/2014/main" id="{3CBD438D-3536-7E0F-FA65-0CC9F0123225}"/>
              </a:ext>
            </a:extLst>
          </p:cNvPr>
          <p:cNvPicPr>
            <a:picLocks noChangeAspect="1"/>
          </p:cNvPicPr>
          <p:nvPr/>
        </p:nvPicPr>
        <p:blipFill>
          <a:blip r:embed="rId3"/>
          <a:stretch>
            <a:fillRect/>
          </a:stretch>
        </p:blipFill>
        <p:spPr>
          <a:xfrm>
            <a:off x="9780417" y="5286158"/>
            <a:ext cx="2231984" cy="1362115"/>
          </a:xfrm>
          <a:prstGeom prst="rect">
            <a:avLst/>
          </a:prstGeom>
        </p:spPr>
      </p:pic>
      <p:sp>
        <p:nvSpPr>
          <p:cNvPr id="6" name="TextBox 5">
            <a:extLst>
              <a:ext uri="{FF2B5EF4-FFF2-40B4-BE49-F238E27FC236}">
                <a16:creationId xmlns:a16="http://schemas.microsoft.com/office/drawing/2014/main" id="{D6C77F84-59B5-5706-C4A5-852611F83C49}"/>
              </a:ext>
            </a:extLst>
          </p:cNvPr>
          <p:cNvSpPr txBox="1"/>
          <p:nvPr/>
        </p:nvSpPr>
        <p:spPr>
          <a:xfrm>
            <a:off x="4627006" y="5452150"/>
            <a:ext cx="3907394" cy="1030132"/>
          </a:xfrm>
          <a:prstGeom prst="rect">
            <a:avLst/>
          </a:prstGeom>
          <a:noFill/>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800" b="1" dirty="0">
                <a:solidFill>
                  <a:schemeClr val="bg1"/>
                </a:solidFill>
                <a:latin typeface="+mj-lt"/>
                <a:ea typeface="+mj-ea"/>
                <a:cs typeface="+mj-cs"/>
              </a:rPr>
              <a:t>GDSR Webinar</a:t>
            </a:r>
          </a:p>
        </p:txBody>
      </p:sp>
    </p:spTree>
    <p:extLst>
      <p:ext uri="{BB962C8B-B14F-4D97-AF65-F5344CB8AC3E}">
        <p14:creationId xmlns:p14="http://schemas.microsoft.com/office/powerpoint/2010/main" val="1505847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hasCustomPrompt="1"/>
          </p:nvPr>
        </p:nvSpPr>
        <p:spPr>
          <a:xfrm>
            <a:off x="884670" y="767186"/>
            <a:ext cx="10780562" cy="1498180"/>
          </a:xfrm>
          <a:prstGeom prst="rect">
            <a:avLst/>
          </a:prstGeom>
        </p:spPr>
        <p:txBody>
          <a:bodyPr>
            <a:normAutofit fontScale="90000"/>
          </a:bodyPr>
          <a:lstStyle>
            <a:lvl1pPr algn="ctr">
              <a:defRPr baseline="0">
                <a:solidFill>
                  <a:schemeClr val="bg1"/>
                </a:solidFill>
                <a:latin typeface="+mn-lt"/>
              </a:defRPr>
            </a:lvl1pPr>
          </a:lstStyle>
          <a:p>
            <a:pPr algn="l">
              <a:spcBef>
                <a:spcPts val="1200"/>
              </a:spcBef>
              <a:spcAft>
                <a:spcPts val="1200"/>
              </a:spcAft>
            </a:pPr>
            <a:r>
              <a:rPr lang="en-US" sz="6000" b="1" dirty="0"/>
              <a:t>Clarifications to Eligible Expenditure</a:t>
            </a:r>
            <a:br>
              <a:rPr lang="en-US" sz="6000" b="1" dirty="0"/>
            </a:br>
            <a:r>
              <a:rPr lang="en-US" sz="4900" b="1" i="1" dirty="0"/>
              <a:t>Website expenditure</a:t>
            </a:r>
            <a:endParaRPr lang="en-NZ" sz="6000" b="1" i="1" dirty="0"/>
          </a:p>
        </p:txBody>
      </p:sp>
      <p:cxnSp>
        <p:nvCxnSpPr>
          <p:cNvPr id="5" name="Straight Connector 4"/>
          <p:cNvCxnSpPr/>
          <p:nvPr/>
        </p:nvCxnSpPr>
        <p:spPr>
          <a:xfrm>
            <a:off x="884670" y="550904"/>
            <a:ext cx="1336132" cy="1948"/>
          </a:xfrm>
          <a:prstGeom prst="line">
            <a:avLst/>
          </a:prstGeom>
          <a:ln w="857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F891932-71AC-A08B-651F-B6A2B99FA471}"/>
              </a:ext>
            </a:extLst>
          </p:cNvPr>
          <p:cNvSpPr txBox="1"/>
          <p:nvPr/>
        </p:nvSpPr>
        <p:spPr>
          <a:xfrm>
            <a:off x="884670" y="2674494"/>
            <a:ext cx="10150207" cy="1938992"/>
          </a:xfrm>
          <a:prstGeom prst="rect">
            <a:avLst/>
          </a:prstGeom>
          <a:noFill/>
        </p:spPr>
        <p:txBody>
          <a:bodyPr wrap="square">
            <a:spAutoFit/>
          </a:bodyPr>
          <a:lstStyle/>
          <a:p>
            <a:pPr marL="342900" indent="-342900">
              <a:buFont typeface="Arial" panose="020B0604020202020204" pitchFamily="34" charset="0"/>
              <a:buChar char="•"/>
              <a:defRPr/>
            </a:pPr>
            <a:r>
              <a:rPr kumimoji="0" lang="en-US" sz="2400" b="1" i="0" u="none" strike="noStrike" kern="1200" cap="none" spc="0" normalizeH="0" baseline="0" noProof="0" dirty="0">
                <a:ln>
                  <a:noFill/>
                </a:ln>
                <a:effectLst/>
                <a:uLnTx/>
                <a:uFillTx/>
                <a:latin typeface="Calibri"/>
                <a:ea typeface="Calibri"/>
                <a:cs typeface="Calibri"/>
              </a:rPr>
              <a:t>Footnote added</a:t>
            </a:r>
            <a:r>
              <a:rPr kumimoji="0" lang="en-US" sz="2400" i="0" u="none" strike="noStrike" kern="1200" cap="none" spc="0" normalizeH="0" baseline="0" noProof="0" dirty="0">
                <a:ln>
                  <a:noFill/>
                </a:ln>
                <a:effectLst/>
                <a:uLnTx/>
                <a:uFillTx/>
                <a:latin typeface="Calibri"/>
                <a:ea typeface="Calibri"/>
                <a:cs typeface="Calibri"/>
              </a:rPr>
              <a:t>: </a:t>
            </a:r>
            <a:r>
              <a:rPr kumimoji="0" lang="en-US" sz="2400" i="1" u="none" strike="noStrike" kern="1200" cap="none" spc="0" normalizeH="0" baseline="0" noProof="0" dirty="0">
                <a:ln>
                  <a:noFill/>
                </a:ln>
                <a:effectLst/>
                <a:uLnTx/>
                <a:uFillTx/>
                <a:latin typeface="Calibri"/>
                <a:ea typeface="Calibri"/>
                <a:cs typeface="Calibri"/>
              </a:rPr>
              <a:t>Please be aware that website expenses will only qualify if an eligible game is directly hosted on the website. If the website serves primarily as a marketing platform and does not host the game, associated costs (unless related to remuneration) are </a:t>
            </a:r>
            <a:r>
              <a:rPr kumimoji="0" lang="en-US" sz="2400" i="1" u="sng" strike="noStrike" kern="1200" cap="none" spc="0" normalizeH="0" baseline="0" noProof="0" dirty="0">
                <a:ln>
                  <a:noFill/>
                </a:ln>
                <a:effectLst/>
                <a:uLnTx/>
                <a:uFillTx/>
                <a:latin typeface="Calibri"/>
                <a:ea typeface="Calibri"/>
                <a:cs typeface="Calibri"/>
              </a:rPr>
              <a:t>not</a:t>
            </a:r>
            <a:r>
              <a:rPr kumimoji="0" lang="en-US" sz="2400" i="1" u="none" strike="noStrike" kern="1200" cap="none" spc="0" normalizeH="0" baseline="0" noProof="0" dirty="0">
                <a:ln>
                  <a:noFill/>
                </a:ln>
                <a:effectLst/>
                <a:uLnTx/>
                <a:uFillTx/>
                <a:latin typeface="Calibri"/>
                <a:ea typeface="Calibri"/>
                <a:cs typeface="Calibri"/>
              </a:rPr>
              <a:t> considered eligible expenditure.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effectLst/>
              <a:uLnTx/>
              <a:uFillTx/>
              <a:latin typeface="Aptos"/>
              <a:ea typeface="Calibri" panose="020F0502020204030204"/>
              <a:cs typeface="Calibri" panose="020F0502020204030204"/>
            </a:endParaRPr>
          </a:p>
        </p:txBody>
      </p:sp>
    </p:spTree>
    <p:extLst>
      <p:ext uri="{BB962C8B-B14F-4D97-AF65-F5344CB8AC3E}">
        <p14:creationId xmlns:p14="http://schemas.microsoft.com/office/powerpoint/2010/main" val="2326343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hasCustomPrompt="1"/>
          </p:nvPr>
        </p:nvSpPr>
        <p:spPr>
          <a:xfrm>
            <a:off x="884670" y="767186"/>
            <a:ext cx="10780562" cy="1498180"/>
          </a:xfrm>
          <a:prstGeom prst="rect">
            <a:avLst/>
          </a:prstGeom>
        </p:spPr>
        <p:txBody>
          <a:bodyPr>
            <a:normAutofit fontScale="90000"/>
          </a:bodyPr>
          <a:lstStyle>
            <a:lvl1pPr algn="ctr">
              <a:defRPr baseline="0">
                <a:solidFill>
                  <a:schemeClr val="bg1"/>
                </a:solidFill>
                <a:latin typeface="+mn-lt"/>
              </a:defRPr>
            </a:lvl1pPr>
          </a:lstStyle>
          <a:p>
            <a:pPr algn="l">
              <a:spcBef>
                <a:spcPts val="1200"/>
              </a:spcBef>
              <a:spcAft>
                <a:spcPts val="1200"/>
              </a:spcAft>
            </a:pPr>
            <a:r>
              <a:rPr lang="en-US" sz="6000" b="1" dirty="0"/>
              <a:t>Clarifications to Eligible Expenditure</a:t>
            </a:r>
            <a:br>
              <a:rPr lang="en-US" sz="6000" b="1" dirty="0"/>
            </a:br>
            <a:r>
              <a:rPr lang="en-US" sz="4900" b="1" i="1" dirty="0"/>
              <a:t>Calculation of eligible meeting attendance</a:t>
            </a:r>
            <a:endParaRPr lang="en-NZ" sz="6000" b="1" i="1" dirty="0"/>
          </a:p>
        </p:txBody>
      </p:sp>
      <p:cxnSp>
        <p:nvCxnSpPr>
          <p:cNvPr id="5" name="Straight Connector 4"/>
          <p:cNvCxnSpPr/>
          <p:nvPr/>
        </p:nvCxnSpPr>
        <p:spPr>
          <a:xfrm>
            <a:off x="884670" y="550904"/>
            <a:ext cx="1336132" cy="1948"/>
          </a:xfrm>
          <a:prstGeom prst="line">
            <a:avLst/>
          </a:prstGeom>
          <a:ln w="857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F891932-71AC-A08B-651F-B6A2B99FA471}"/>
              </a:ext>
            </a:extLst>
          </p:cNvPr>
          <p:cNvSpPr txBox="1"/>
          <p:nvPr/>
        </p:nvSpPr>
        <p:spPr>
          <a:xfrm>
            <a:off x="884670" y="2674494"/>
            <a:ext cx="10150207" cy="3046988"/>
          </a:xfrm>
          <a:prstGeom prst="rect">
            <a:avLst/>
          </a:prstGeom>
          <a:noFill/>
        </p:spPr>
        <p:txBody>
          <a:bodyPr wrap="square">
            <a:spAutoFit/>
          </a:bodyPr>
          <a:lstStyle/>
          <a:p>
            <a:pPr marL="342900" indent="-342900">
              <a:buFont typeface="Arial" panose="020B0604020202020204" pitchFamily="34" charset="0"/>
              <a:buChar char="•"/>
              <a:defRPr/>
            </a:pPr>
            <a:r>
              <a:rPr kumimoji="0" lang="en-US" sz="2400" b="1" i="0" u="none" strike="noStrike" kern="1200" cap="none" spc="0" normalizeH="0" baseline="0" noProof="0" dirty="0">
                <a:ln>
                  <a:noFill/>
                </a:ln>
                <a:effectLst/>
                <a:uLnTx/>
                <a:uFillTx/>
                <a:latin typeface="Calibri"/>
                <a:ea typeface="Calibri"/>
                <a:cs typeface="Calibri"/>
              </a:rPr>
              <a:t>Footnote added</a:t>
            </a:r>
            <a:r>
              <a:rPr kumimoji="0" lang="en-US" sz="2400" i="0" u="none" strike="noStrike" kern="1200" cap="none" spc="0" normalizeH="0" baseline="0" noProof="0" dirty="0">
                <a:ln>
                  <a:noFill/>
                </a:ln>
                <a:effectLst/>
                <a:uLnTx/>
                <a:uFillTx/>
                <a:latin typeface="Calibri"/>
                <a:ea typeface="Calibri"/>
                <a:cs typeface="Calibri"/>
              </a:rPr>
              <a:t>: </a:t>
            </a:r>
            <a:r>
              <a:rPr kumimoji="0" lang="en-US" sz="2400" i="1" u="none" strike="noStrike" kern="1200" cap="none" spc="0" normalizeH="0" baseline="0" noProof="0" dirty="0">
                <a:ln>
                  <a:noFill/>
                </a:ln>
                <a:effectLst/>
                <a:uLnTx/>
                <a:uFillTx/>
                <a:latin typeface="Calibri"/>
                <a:ea typeface="Calibri"/>
                <a:cs typeface="Calibri"/>
              </a:rPr>
              <a:t>This task list recognises that individuals may play multiple roles in a business. All expenditures on eligible tasks may be counted. </a:t>
            </a:r>
            <a:r>
              <a:rPr kumimoji="0" lang="en-US" sz="2400" b="1" i="1" u="none" strike="noStrike" kern="1200" cap="none" spc="0" normalizeH="0" baseline="0" noProof="0" dirty="0">
                <a:ln>
                  <a:noFill/>
                </a:ln>
                <a:effectLst/>
                <a:uLnTx/>
                <a:uFillTx/>
                <a:latin typeface="Calibri"/>
                <a:ea typeface="Calibri"/>
                <a:cs typeface="Calibri"/>
              </a:rPr>
              <a:t>If a staff member is wholly assigned to game development, then they do not need to calculate their attendance at general meetings versus game development meetings.</a:t>
            </a:r>
            <a:r>
              <a:rPr kumimoji="0" lang="en-US" sz="2400" i="1" u="none" strike="noStrike" kern="1200" cap="none" spc="0" normalizeH="0" baseline="0" noProof="0" dirty="0">
                <a:ln>
                  <a:noFill/>
                </a:ln>
                <a:effectLst/>
                <a:uLnTx/>
                <a:uFillTx/>
                <a:latin typeface="Calibri"/>
                <a:ea typeface="Calibri"/>
                <a:cs typeface="Calibri"/>
              </a:rPr>
              <a:t> However, for executives and other staff whose roles are not wholly assigned to game development, the time allocated to game development meetings can be averaged over a three-month period to determine the total allocation across the eligibility period. </a:t>
            </a:r>
          </a:p>
        </p:txBody>
      </p:sp>
    </p:spTree>
    <p:extLst>
      <p:ext uri="{BB962C8B-B14F-4D97-AF65-F5344CB8AC3E}">
        <p14:creationId xmlns:p14="http://schemas.microsoft.com/office/powerpoint/2010/main" val="832440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hasCustomPrompt="1"/>
          </p:nvPr>
        </p:nvSpPr>
        <p:spPr>
          <a:xfrm>
            <a:off x="884670" y="767186"/>
            <a:ext cx="10780562" cy="1498180"/>
          </a:xfrm>
          <a:prstGeom prst="rect">
            <a:avLst/>
          </a:prstGeom>
        </p:spPr>
        <p:txBody>
          <a:bodyPr>
            <a:normAutofit fontScale="90000"/>
          </a:bodyPr>
          <a:lstStyle>
            <a:lvl1pPr algn="ctr">
              <a:defRPr baseline="0">
                <a:solidFill>
                  <a:schemeClr val="bg1"/>
                </a:solidFill>
                <a:latin typeface="+mn-lt"/>
              </a:defRPr>
            </a:lvl1pPr>
          </a:lstStyle>
          <a:p>
            <a:pPr algn="l">
              <a:spcBef>
                <a:spcPts val="1200"/>
              </a:spcBef>
              <a:spcAft>
                <a:spcPts val="1200"/>
              </a:spcAft>
            </a:pPr>
            <a:r>
              <a:rPr lang="en-US" sz="6000" b="1" dirty="0"/>
              <a:t>Clarifications to Eligible Expenditure</a:t>
            </a:r>
            <a:br>
              <a:rPr lang="en-US" sz="6000" b="1" dirty="0"/>
            </a:br>
            <a:r>
              <a:rPr lang="en-US" sz="4900" b="1" i="1" dirty="0"/>
              <a:t>Game engine expenditure</a:t>
            </a:r>
            <a:endParaRPr lang="en-NZ" sz="6000" b="1" i="1" dirty="0"/>
          </a:p>
        </p:txBody>
      </p:sp>
      <p:cxnSp>
        <p:nvCxnSpPr>
          <p:cNvPr id="5" name="Straight Connector 4"/>
          <p:cNvCxnSpPr/>
          <p:nvPr/>
        </p:nvCxnSpPr>
        <p:spPr>
          <a:xfrm>
            <a:off x="884670" y="550904"/>
            <a:ext cx="1336132" cy="1948"/>
          </a:xfrm>
          <a:prstGeom prst="line">
            <a:avLst/>
          </a:prstGeom>
          <a:ln w="857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F891932-71AC-A08B-651F-B6A2B99FA471}"/>
              </a:ext>
            </a:extLst>
          </p:cNvPr>
          <p:cNvSpPr txBox="1"/>
          <p:nvPr/>
        </p:nvSpPr>
        <p:spPr>
          <a:xfrm>
            <a:off x="884670" y="2674494"/>
            <a:ext cx="10150207" cy="1938992"/>
          </a:xfrm>
          <a:prstGeom prst="rect">
            <a:avLst/>
          </a:prstGeom>
          <a:noFill/>
        </p:spPr>
        <p:txBody>
          <a:bodyPr wrap="square">
            <a:spAutoFit/>
          </a:bodyPr>
          <a:lstStyle/>
          <a:p>
            <a:pPr>
              <a:defRPr/>
            </a:pPr>
            <a:r>
              <a:rPr kumimoji="0" lang="en-US" sz="2400" b="1" i="0" u="none" strike="noStrike" kern="1200" cap="none" spc="0" normalizeH="0" baseline="0" noProof="0" dirty="0">
                <a:ln>
                  <a:noFill/>
                </a:ln>
                <a:effectLst/>
                <a:uLnTx/>
                <a:uFillTx/>
                <a:latin typeface="Calibri"/>
                <a:ea typeface="Calibri"/>
                <a:cs typeface="Calibri"/>
              </a:rPr>
              <a:t>Specific Inclusions:</a:t>
            </a:r>
          </a:p>
          <a:p>
            <a:pPr marL="342900" indent="-342900">
              <a:buFont typeface="Arial" panose="020B0604020202020204" pitchFamily="34" charset="0"/>
              <a:buChar char="•"/>
              <a:defRPr/>
            </a:pPr>
            <a:endParaRPr kumimoji="0" lang="en-US" sz="2400" b="1" i="0" u="none" strike="noStrike" kern="1200" cap="none" spc="0" normalizeH="0" baseline="0" noProof="0" dirty="0">
              <a:ln>
                <a:noFill/>
              </a:ln>
              <a:effectLst/>
              <a:uLnTx/>
              <a:uFillTx/>
              <a:latin typeface="Calibri"/>
              <a:ea typeface="Calibri"/>
              <a:cs typeface="Calibri"/>
            </a:endParaRPr>
          </a:p>
          <a:p>
            <a:pPr marL="342900" indent="-342900">
              <a:buFont typeface="Arial" panose="020B0604020202020204" pitchFamily="34" charset="0"/>
              <a:buChar char="•"/>
              <a:defRPr/>
            </a:pPr>
            <a:r>
              <a:rPr kumimoji="0" lang="en-US" sz="2400" i="1" u="none" strike="noStrike" kern="1200" cap="none" spc="0" normalizeH="0" baseline="0" noProof="0" dirty="0">
                <a:ln>
                  <a:noFill/>
                </a:ln>
                <a:effectLst/>
                <a:uLnTx/>
                <a:uFillTx/>
                <a:latin typeface="Calibri"/>
                <a:ea typeface="Calibri"/>
                <a:cs typeface="Calibri"/>
              </a:rPr>
              <a:t>expenditure on underlying game infrastructure such as game engines </a:t>
            </a:r>
            <a:r>
              <a:rPr kumimoji="0" lang="en-US" sz="2400" b="1" i="1" u="none" strike="noStrike" kern="1200" cap="none" spc="0" normalizeH="0" baseline="0" noProof="0" dirty="0">
                <a:ln>
                  <a:noFill/>
                </a:ln>
                <a:effectLst/>
                <a:uLnTx/>
                <a:uFillTx/>
                <a:latin typeface="Calibri"/>
                <a:ea typeface="Calibri"/>
                <a:cs typeface="Calibri"/>
              </a:rPr>
              <a:t>(excluding backend royalties tied to unit sales);</a:t>
            </a:r>
            <a:endParaRPr kumimoji="0" lang="en-US" sz="2400" i="1" u="none" strike="noStrike" kern="1200" cap="none" spc="0" normalizeH="0" baseline="0" noProof="0" dirty="0">
              <a:ln>
                <a:noFill/>
              </a:ln>
              <a:effectLst/>
              <a:uLnTx/>
              <a:uFillTx/>
              <a:latin typeface="Calibri"/>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effectLst/>
              <a:uLnTx/>
              <a:uFillTx/>
              <a:latin typeface="Aptos"/>
              <a:ea typeface="Calibri" panose="020F0502020204030204"/>
              <a:cs typeface="Calibri" panose="020F0502020204030204"/>
            </a:endParaRPr>
          </a:p>
        </p:txBody>
      </p:sp>
    </p:spTree>
    <p:extLst>
      <p:ext uri="{BB962C8B-B14F-4D97-AF65-F5344CB8AC3E}">
        <p14:creationId xmlns:p14="http://schemas.microsoft.com/office/powerpoint/2010/main" val="3039638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spreadsheet&#10;&#10;Description automatically generated">
            <a:extLst>
              <a:ext uri="{FF2B5EF4-FFF2-40B4-BE49-F238E27FC236}">
                <a16:creationId xmlns:a16="http://schemas.microsoft.com/office/drawing/2014/main" id="{B7F38519-7DCD-4FF1-F3A4-46B39122C496}"/>
              </a:ext>
            </a:extLst>
          </p:cNvPr>
          <p:cNvPicPr>
            <a:picLocks noGrp="1" noChangeAspect="1"/>
          </p:cNvPicPr>
          <p:nvPr>
            <p:ph idx="1"/>
          </p:nvPr>
        </p:nvPicPr>
        <p:blipFill rotWithShape="1">
          <a:blip r:embed="rId2"/>
          <a:srcRect r="13034"/>
          <a:stretch/>
        </p:blipFill>
        <p:spPr>
          <a:xfrm>
            <a:off x="0" y="0"/>
            <a:ext cx="12192000" cy="6858000"/>
          </a:xfrm>
        </p:spPr>
      </p:pic>
    </p:spTree>
    <p:extLst>
      <p:ext uri="{BB962C8B-B14F-4D97-AF65-F5344CB8AC3E}">
        <p14:creationId xmlns:p14="http://schemas.microsoft.com/office/powerpoint/2010/main" val="1015876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hasCustomPrompt="1"/>
          </p:nvPr>
        </p:nvSpPr>
        <p:spPr>
          <a:xfrm>
            <a:off x="963237" y="2103437"/>
            <a:ext cx="10515600" cy="1325563"/>
          </a:xfrm>
          <a:prstGeom prst="rect">
            <a:avLst/>
          </a:prstGeom>
        </p:spPr>
        <p:txBody>
          <a:bodyPr>
            <a:normAutofit/>
          </a:bodyPr>
          <a:lstStyle>
            <a:lvl1pPr algn="ctr">
              <a:defRPr baseline="0">
                <a:solidFill>
                  <a:schemeClr val="bg1"/>
                </a:solidFill>
                <a:latin typeface="+mn-lt"/>
              </a:defRPr>
            </a:lvl1pPr>
          </a:lstStyle>
          <a:p>
            <a:r>
              <a:rPr lang="en-US" sz="6000" b="1" dirty="0"/>
              <a:t>Final Application process</a:t>
            </a:r>
            <a:endParaRPr lang="en-NZ" sz="6000" b="1" dirty="0"/>
          </a:p>
        </p:txBody>
      </p:sp>
      <p:cxnSp>
        <p:nvCxnSpPr>
          <p:cNvPr id="9" name="Straight Connector 8"/>
          <p:cNvCxnSpPr/>
          <p:nvPr/>
        </p:nvCxnSpPr>
        <p:spPr>
          <a:xfrm>
            <a:off x="5552971" y="3450372"/>
            <a:ext cx="1336132" cy="1948"/>
          </a:xfrm>
          <a:prstGeom prst="line">
            <a:avLst/>
          </a:prstGeom>
          <a:ln w="857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8A08CCD-0C88-9802-BA06-35EFB26848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61416" cy="6858000"/>
          </a:xfrm>
          <a:prstGeom prst="rect">
            <a:avLst/>
          </a:prstGeom>
        </p:spPr>
      </p:pic>
      <p:sp>
        <p:nvSpPr>
          <p:cNvPr id="5" name="TextBox 4">
            <a:extLst>
              <a:ext uri="{FF2B5EF4-FFF2-40B4-BE49-F238E27FC236}">
                <a16:creationId xmlns:a16="http://schemas.microsoft.com/office/drawing/2014/main" id="{A68C7221-D060-26FC-6670-49EB27C4718A}"/>
              </a:ext>
            </a:extLst>
          </p:cNvPr>
          <p:cNvSpPr txBox="1"/>
          <p:nvPr/>
        </p:nvSpPr>
        <p:spPr>
          <a:xfrm>
            <a:off x="2148840" y="3731539"/>
            <a:ext cx="8106507" cy="461665"/>
          </a:xfrm>
          <a:prstGeom prst="rect">
            <a:avLst/>
          </a:prstGeom>
          <a:noFill/>
        </p:spPr>
        <p:txBody>
          <a:bodyPr wrap="square">
            <a:spAutoFit/>
          </a:bodyPr>
          <a:lstStyle/>
          <a:p>
            <a:pPr marL="400050" marR="0" lvl="0" indent="-285750" algn="l" defTabSz="914400" rtl="0" eaLnBrk="1" fontAlgn="auto" latinLnBrk="0" hangingPunct="1">
              <a:lnSpc>
                <a:spcPct val="100000"/>
              </a:lnSpc>
              <a:spcBef>
                <a:spcPts val="0"/>
              </a:spcBef>
              <a:spcAft>
                <a:spcPts val="600"/>
              </a:spcAft>
              <a:buClrTx/>
              <a:buSzTx/>
              <a:buFont typeface="Arial"/>
              <a:buChar char="•"/>
              <a:tabLst/>
              <a:defRPr/>
            </a:pPr>
            <a:r>
              <a:rPr kumimoji="0" lang="en-US" sz="2400" b="0" i="0" u="none" strike="noStrike" kern="1200" cap="none" spc="200" normalizeH="0" baseline="0" noProof="0" dirty="0">
                <a:ln>
                  <a:noFill/>
                </a:ln>
                <a:solidFill>
                  <a:prstClr val="black"/>
                </a:solidFill>
                <a:effectLst/>
                <a:uLnTx/>
                <a:uFillTx/>
                <a:latin typeface="Calibri"/>
                <a:ea typeface="Calibri"/>
                <a:cs typeface="Calibri Light"/>
              </a:rPr>
              <a:t>Go to our Portal - </a:t>
            </a:r>
            <a:r>
              <a:rPr kumimoji="0" lang="en-US" sz="2400" b="0" i="0" u="none" strike="noStrike" kern="1200" cap="none" spc="200" normalizeH="0" baseline="0" noProof="0" dirty="0">
                <a:ln>
                  <a:noFill/>
                </a:ln>
                <a:solidFill>
                  <a:prstClr val="black"/>
                </a:solidFill>
                <a:effectLst/>
                <a:uLnTx/>
                <a:uFillTx/>
                <a:latin typeface="Calibri" panose="020F0502020204030204"/>
                <a:ea typeface="+mn-lt"/>
                <a:cs typeface="Calibri" panose="020F0502020204030204"/>
                <a:hlinkClick r:id="rId3"/>
              </a:rPr>
              <a:t>https://funding.nzonair.govt.nz/</a:t>
            </a:r>
            <a:r>
              <a:rPr kumimoji="0" lang="en-US" sz="2400" b="0" i="0" u="none" strike="noStrike" kern="1200" cap="none" spc="200" normalizeH="0" baseline="0" noProof="0" dirty="0">
                <a:ln>
                  <a:noFill/>
                </a:ln>
                <a:solidFill>
                  <a:prstClr val="black"/>
                </a:solidFill>
                <a:effectLst/>
                <a:uLnTx/>
                <a:uFillTx/>
                <a:latin typeface="Calibri" panose="020F0502020204030204"/>
                <a:ea typeface="+mn-lt"/>
                <a:cs typeface="Calibri" panose="020F0502020204030204"/>
              </a:rPr>
              <a:t> </a:t>
            </a:r>
            <a:endParaRPr kumimoji="0" lang="en-US" sz="2400" b="0" i="0" u="none" strike="noStrike" kern="1200" cap="none" spc="0" normalizeH="0" baseline="0" noProof="0" dirty="0">
              <a:ln>
                <a:noFill/>
              </a:ln>
              <a:solidFill>
                <a:prstClr val="black"/>
              </a:solidFill>
              <a:effectLst/>
              <a:uLnTx/>
              <a:uFillTx/>
              <a:latin typeface="Calibri"/>
              <a:ea typeface="Calibri"/>
              <a:cs typeface="Calibri" panose="020F0502020204030204"/>
            </a:endParaRPr>
          </a:p>
        </p:txBody>
      </p:sp>
    </p:spTree>
    <p:extLst>
      <p:ext uri="{BB962C8B-B14F-4D97-AF65-F5344CB8AC3E}">
        <p14:creationId xmlns:p14="http://schemas.microsoft.com/office/powerpoint/2010/main" val="272067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sign in form&#10;&#10;Description automatically generated">
            <a:extLst>
              <a:ext uri="{FF2B5EF4-FFF2-40B4-BE49-F238E27FC236}">
                <a16:creationId xmlns:a16="http://schemas.microsoft.com/office/drawing/2014/main" id="{B5BFFBEB-DFE5-4EB8-A643-E2A03F4672C2}"/>
              </a:ext>
            </a:extLst>
          </p:cNvPr>
          <p:cNvPicPr>
            <a:picLocks noGrp="1" noChangeAspect="1"/>
          </p:cNvPicPr>
          <p:nvPr>
            <p:ph idx="1"/>
          </p:nvPr>
        </p:nvPicPr>
        <p:blipFill rotWithShape="1">
          <a:blip r:embed="rId3"/>
          <a:srcRect b="6010"/>
          <a:stretch/>
        </p:blipFill>
        <p:spPr>
          <a:xfrm>
            <a:off x="0" y="0"/>
            <a:ext cx="12192000" cy="6858000"/>
          </a:xfrm>
        </p:spPr>
      </p:pic>
      <p:sp>
        <p:nvSpPr>
          <p:cNvPr id="2" name="TextBox 1">
            <a:extLst>
              <a:ext uri="{FF2B5EF4-FFF2-40B4-BE49-F238E27FC236}">
                <a16:creationId xmlns:a16="http://schemas.microsoft.com/office/drawing/2014/main" id="{036EDCD2-2A9F-0EAD-A112-0EF90080E070}"/>
              </a:ext>
            </a:extLst>
          </p:cNvPr>
          <p:cNvSpPr txBox="1"/>
          <p:nvPr/>
        </p:nvSpPr>
        <p:spPr>
          <a:xfrm>
            <a:off x="6288258" y="154745"/>
            <a:ext cx="5669280" cy="4164037"/>
          </a:xfrm>
          <a:prstGeom prst="rect">
            <a:avLst/>
          </a:prstGeom>
          <a:noFill/>
          <a:ln w="66675">
            <a:solidFill>
              <a:srgbClr val="F26122"/>
            </a:solidFill>
          </a:ln>
        </p:spPr>
        <p:txBody>
          <a:bodyPr wrap="square" rtlCol="0">
            <a:spAutoFit/>
          </a:bodyPr>
          <a:lstStyle/>
          <a:p>
            <a:endParaRPr lang="en-US" dirty="0"/>
          </a:p>
        </p:txBody>
      </p:sp>
    </p:spTree>
    <p:extLst>
      <p:ext uri="{BB962C8B-B14F-4D97-AF65-F5344CB8AC3E}">
        <p14:creationId xmlns:p14="http://schemas.microsoft.com/office/powerpoint/2010/main" val="4106246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4E3C7603-009A-AFC9-6BA4-108F50E71615}"/>
              </a:ext>
            </a:extLst>
          </p:cNvPr>
          <p:cNvPicPr>
            <a:picLocks noGrp="1" noChangeAspect="1"/>
          </p:cNvPicPr>
          <p:nvPr>
            <p:ph idx="1"/>
          </p:nvPr>
        </p:nvPicPr>
        <p:blipFill rotWithShape="1">
          <a:blip r:embed="rId3"/>
          <a:srcRect l="14765" t="1665" r="-1" b="1256"/>
          <a:stretch/>
        </p:blipFill>
        <p:spPr>
          <a:xfrm>
            <a:off x="0" y="-29028"/>
            <a:ext cx="12192000" cy="6887028"/>
          </a:xfrm>
        </p:spPr>
      </p:pic>
      <p:sp>
        <p:nvSpPr>
          <p:cNvPr id="2" name="TextBox 1">
            <a:extLst>
              <a:ext uri="{FF2B5EF4-FFF2-40B4-BE49-F238E27FC236}">
                <a16:creationId xmlns:a16="http://schemas.microsoft.com/office/drawing/2014/main" id="{B67C42FB-8113-B40E-B463-AA3A9356CAB8}"/>
              </a:ext>
            </a:extLst>
          </p:cNvPr>
          <p:cNvSpPr txBox="1"/>
          <p:nvPr/>
        </p:nvSpPr>
        <p:spPr>
          <a:xfrm>
            <a:off x="1669143" y="1277259"/>
            <a:ext cx="2409371" cy="5551714"/>
          </a:xfrm>
          <a:prstGeom prst="rect">
            <a:avLst/>
          </a:prstGeom>
          <a:noFill/>
          <a:ln w="66675">
            <a:solidFill>
              <a:srgbClr val="F26122"/>
            </a:solidFill>
          </a:ln>
        </p:spPr>
        <p:txBody>
          <a:bodyPr wrap="square" rtlCol="0">
            <a:spAutoFit/>
          </a:bodyPr>
          <a:lstStyle/>
          <a:p>
            <a:endParaRPr lang="en-US" dirty="0"/>
          </a:p>
        </p:txBody>
      </p:sp>
    </p:spTree>
    <p:extLst>
      <p:ext uri="{BB962C8B-B14F-4D97-AF65-F5344CB8AC3E}">
        <p14:creationId xmlns:p14="http://schemas.microsoft.com/office/powerpoint/2010/main" val="384032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34005" y="2860984"/>
            <a:ext cx="2016517" cy="369332"/>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NZ" sz="1800" b="0" i="0" u="none" strike="noStrike" kern="1200" cap="none" spc="0" normalizeH="0" baseline="0" noProof="0">
              <a:ln>
                <a:noFill/>
              </a:ln>
              <a:solidFill>
                <a:srgbClr val="FFFFFF"/>
              </a:solidFill>
              <a:effectLst/>
              <a:uLnTx/>
              <a:uFillTx/>
              <a:latin typeface="Abel"/>
              <a:ea typeface="Abel"/>
              <a:cs typeface="Abel"/>
            </a:endParaRPr>
          </a:p>
        </p:txBody>
      </p:sp>
      <p:cxnSp>
        <p:nvCxnSpPr>
          <p:cNvPr id="8" name="Straight Connector 7"/>
          <p:cNvCxnSpPr/>
          <p:nvPr/>
        </p:nvCxnSpPr>
        <p:spPr>
          <a:xfrm>
            <a:off x="7213069" y="1294084"/>
            <a:ext cx="1336132" cy="1948"/>
          </a:xfrm>
          <a:prstGeom prst="line">
            <a:avLst/>
          </a:prstGeom>
          <a:ln w="857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A screenshot of a computer&#10;&#10;Description automatically generated">
            <a:extLst>
              <a:ext uri="{FF2B5EF4-FFF2-40B4-BE49-F238E27FC236}">
                <a16:creationId xmlns:a16="http://schemas.microsoft.com/office/drawing/2014/main" id="{37778005-50AE-EA92-02A7-3A9AF98D848F}"/>
              </a:ext>
            </a:extLst>
          </p:cNvPr>
          <p:cNvPicPr>
            <a:picLocks noChangeAspect="1"/>
          </p:cNvPicPr>
          <p:nvPr/>
        </p:nvPicPr>
        <p:blipFill rotWithShape="1">
          <a:blip r:embed="rId3"/>
          <a:srcRect b="19261"/>
          <a:stretch/>
        </p:blipFill>
        <p:spPr>
          <a:xfrm>
            <a:off x="-10302" y="1"/>
            <a:ext cx="12202301" cy="6858000"/>
          </a:xfrm>
          <a:prstGeom prst="rect">
            <a:avLst/>
          </a:prstGeom>
        </p:spPr>
      </p:pic>
    </p:spTree>
    <p:extLst>
      <p:ext uri="{BB962C8B-B14F-4D97-AF65-F5344CB8AC3E}">
        <p14:creationId xmlns:p14="http://schemas.microsoft.com/office/powerpoint/2010/main" val="402898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34005" y="2860984"/>
            <a:ext cx="2016517" cy="369332"/>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NZ" sz="1800" b="0" i="0" u="none" strike="noStrike" kern="1200" cap="none" spc="0" normalizeH="0" baseline="0" noProof="0">
              <a:ln>
                <a:noFill/>
              </a:ln>
              <a:solidFill>
                <a:srgbClr val="FFFFFF"/>
              </a:solidFill>
              <a:effectLst/>
              <a:uLnTx/>
              <a:uFillTx/>
              <a:latin typeface="Abel"/>
              <a:ea typeface="Abel"/>
              <a:cs typeface="Abel"/>
            </a:endParaRPr>
          </a:p>
        </p:txBody>
      </p:sp>
      <p:cxnSp>
        <p:nvCxnSpPr>
          <p:cNvPr id="8" name="Straight Connector 7"/>
          <p:cNvCxnSpPr/>
          <p:nvPr/>
        </p:nvCxnSpPr>
        <p:spPr>
          <a:xfrm>
            <a:off x="7213069" y="1294084"/>
            <a:ext cx="1336132" cy="1948"/>
          </a:xfrm>
          <a:prstGeom prst="line">
            <a:avLst/>
          </a:prstGeom>
          <a:ln w="857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screenshot of a computer screen&#10;&#10;Description automatically generated">
            <a:extLst>
              <a:ext uri="{FF2B5EF4-FFF2-40B4-BE49-F238E27FC236}">
                <a16:creationId xmlns:a16="http://schemas.microsoft.com/office/drawing/2014/main" id="{D02542AA-B054-790A-E0E2-CA2BF7F034BC}"/>
              </a:ext>
            </a:extLst>
          </p:cNvPr>
          <p:cNvPicPr>
            <a:picLocks noChangeAspect="1"/>
          </p:cNvPicPr>
          <p:nvPr/>
        </p:nvPicPr>
        <p:blipFill>
          <a:blip r:embed="rId3"/>
          <a:stretch>
            <a:fillRect/>
          </a:stretch>
        </p:blipFill>
        <p:spPr>
          <a:xfrm>
            <a:off x="-2540" y="899478"/>
            <a:ext cx="12197080" cy="5059045"/>
          </a:xfrm>
          <a:prstGeom prst="rect">
            <a:avLst/>
          </a:prstGeom>
        </p:spPr>
      </p:pic>
    </p:spTree>
    <p:extLst>
      <p:ext uri="{BB962C8B-B14F-4D97-AF65-F5344CB8AC3E}">
        <p14:creationId xmlns:p14="http://schemas.microsoft.com/office/powerpoint/2010/main" val="1672765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6661-E738-F425-A9C8-0E11F487ADE8}"/>
              </a:ext>
            </a:extLst>
          </p:cNvPr>
          <p:cNvSpPr>
            <a:spLocks noGrp="1"/>
          </p:cNvSpPr>
          <p:nvPr>
            <p:ph type="title"/>
          </p:nvPr>
        </p:nvSpPr>
        <p:spPr/>
        <p:txBody>
          <a:bodyPr/>
          <a:lstStyle/>
          <a:p>
            <a:endParaRPr lang="en-US"/>
          </a:p>
        </p:txBody>
      </p:sp>
      <p:pic>
        <p:nvPicPr>
          <p:cNvPr id="4" name="Content Placeholder 3" descr="A screenshot of a computer&#10;&#10;Description automatically generated">
            <a:extLst>
              <a:ext uri="{FF2B5EF4-FFF2-40B4-BE49-F238E27FC236}">
                <a16:creationId xmlns:a16="http://schemas.microsoft.com/office/drawing/2014/main" id="{CF5F8EE0-2C47-AEDC-6100-8637C07F7BF9}"/>
              </a:ext>
            </a:extLst>
          </p:cNvPr>
          <p:cNvPicPr>
            <a:picLocks noGrp="1" noChangeAspect="1"/>
          </p:cNvPicPr>
          <p:nvPr>
            <p:ph idx="1"/>
          </p:nvPr>
        </p:nvPicPr>
        <p:blipFill rotWithShape="1">
          <a:blip r:embed="rId3"/>
          <a:srcRect t="8892"/>
          <a:stretch/>
        </p:blipFill>
        <p:spPr>
          <a:xfrm>
            <a:off x="0" y="0"/>
            <a:ext cx="12192000" cy="6858000"/>
          </a:xfrm>
        </p:spPr>
      </p:pic>
    </p:spTree>
    <p:extLst>
      <p:ext uri="{BB962C8B-B14F-4D97-AF65-F5344CB8AC3E}">
        <p14:creationId xmlns:p14="http://schemas.microsoft.com/office/powerpoint/2010/main" val="446102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hasCustomPrompt="1"/>
          </p:nvPr>
        </p:nvSpPr>
        <p:spPr>
          <a:xfrm>
            <a:off x="884670" y="767186"/>
            <a:ext cx="10780562" cy="1498180"/>
          </a:xfrm>
          <a:prstGeom prst="rect">
            <a:avLst/>
          </a:prstGeom>
        </p:spPr>
        <p:txBody>
          <a:bodyPr>
            <a:normAutofit/>
          </a:bodyPr>
          <a:lstStyle>
            <a:lvl1pPr algn="ctr">
              <a:defRPr baseline="0">
                <a:solidFill>
                  <a:schemeClr val="bg1"/>
                </a:solidFill>
                <a:latin typeface="+mn-lt"/>
              </a:defRPr>
            </a:lvl1pPr>
          </a:lstStyle>
          <a:p>
            <a:pPr algn="l"/>
            <a:r>
              <a:rPr lang="en-US" sz="6000" b="1" dirty="0"/>
              <a:t>Webinar Overview</a:t>
            </a:r>
            <a:endParaRPr lang="en-NZ" sz="6000" b="1" dirty="0"/>
          </a:p>
        </p:txBody>
      </p:sp>
      <p:cxnSp>
        <p:nvCxnSpPr>
          <p:cNvPr id="5" name="Straight Connector 4"/>
          <p:cNvCxnSpPr/>
          <p:nvPr/>
        </p:nvCxnSpPr>
        <p:spPr>
          <a:xfrm>
            <a:off x="884670" y="550904"/>
            <a:ext cx="1336132" cy="1948"/>
          </a:xfrm>
          <a:prstGeom prst="line">
            <a:avLst/>
          </a:prstGeom>
          <a:ln w="857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F891932-71AC-A08B-651F-B6A2B99FA471}"/>
              </a:ext>
            </a:extLst>
          </p:cNvPr>
          <p:cNvSpPr txBox="1"/>
          <p:nvPr/>
        </p:nvSpPr>
        <p:spPr>
          <a:xfrm>
            <a:off x="884670" y="2083650"/>
            <a:ext cx="10150207" cy="3359061"/>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i="0" u="none" strike="noStrike" kern="1200" cap="none" spc="20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GDSR – Latest updates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400" spc="200" dirty="0">
                <a:latin typeface="Calibri" panose="020F0502020204030204" pitchFamily="34" charset="0"/>
                <a:ea typeface="Calibri" panose="020F0502020204030204" pitchFamily="34" charset="0"/>
                <a:cs typeface="Calibri" panose="020F0502020204030204" pitchFamily="34" charset="0"/>
              </a:rPr>
              <a:t>Clarifications to General Guidelines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i="0" u="none" strike="noStrike" kern="1200" cap="none" spc="20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Clarifications to Eligible Expenditure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i="0" u="none" strike="noStrike" kern="1200" cap="none" spc="20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Final Application process</a:t>
            </a:r>
          </a:p>
          <a:p>
            <a:pPr marL="342900" indent="-342900">
              <a:lnSpc>
                <a:spcPct val="150000"/>
              </a:lnSpc>
              <a:buFont typeface="Arial" panose="020B0604020202020204" pitchFamily="34" charset="0"/>
              <a:buChar char="•"/>
            </a:pPr>
            <a:r>
              <a:rPr kumimoji="0" lang="en-US" sz="2400" i="0" u="none" strike="noStrike" kern="1200" cap="none" spc="20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Next steps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400" spc="200" dirty="0">
                <a:latin typeface="Calibri" panose="020F0502020204030204" pitchFamily="34" charset="0"/>
                <a:ea typeface="Calibri" panose="020F0502020204030204" pitchFamily="34" charset="0"/>
                <a:cs typeface="Calibri" panose="020F0502020204030204" pitchFamily="34" charset="0"/>
              </a:rPr>
              <a:t>Pātai / Questions</a:t>
            </a:r>
            <a:endParaRPr kumimoji="0" lang="en-NZ" sz="2400" i="0" u="none" strike="noStrike" kern="1200" cap="none" spc="20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F2C46537-8089-ABC2-3BD4-659CA7CCD2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61416" cy="6858000"/>
          </a:xfrm>
          <a:prstGeom prst="rect">
            <a:avLst/>
          </a:prstGeom>
        </p:spPr>
      </p:pic>
    </p:spTree>
    <p:extLst>
      <p:ext uri="{BB962C8B-B14F-4D97-AF65-F5344CB8AC3E}">
        <p14:creationId xmlns:p14="http://schemas.microsoft.com/office/powerpoint/2010/main" val="2942085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6CE5A-A623-EDCE-5FD2-171C8DFAD605}"/>
              </a:ext>
            </a:extLst>
          </p:cNvPr>
          <p:cNvSpPr>
            <a:spLocks noGrp="1"/>
          </p:cNvSpPr>
          <p:nvPr>
            <p:ph type="title"/>
          </p:nvPr>
        </p:nvSpPr>
        <p:spPr/>
        <p:txBody>
          <a:bodyPr/>
          <a:lstStyle/>
          <a:p>
            <a:endParaRPr lang="en-US"/>
          </a:p>
        </p:txBody>
      </p:sp>
      <p:pic>
        <p:nvPicPr>
          <p:cNvPr id="4" name="Content Placeholder 3" descr="A screenshot of a computer&#10;&#10;Description automatically generated">
            <a:extLst>
              <a:ext uri="{FF2B5EF4-FFF2-40B4-BE49-F238E27FC236}">
                <a16:creationId xmlns:a16="http://schemas.microsoft.com/office/drawing/2014/main" id="{714BA690-7F75-961D-3126-10DDA5DC72E7}"/>
              </a:ext>
            </a:extLst>
          </p:cNvPr>
          <p:cNvPicPr>
            <a:picLocks noGrp="1" noChangeAspect="1"/>
          </p:cNvPicPr>
          <p:nvPr>
            <p:ph idx="1"/>
          </p:nvPr>
        </p:nvPicPr>
        <p:blipFill rotWithShape="1">
          <a:blip r:embed="rId3"/>
          <a:srcRect t="3637" b="4971"/>
          <a:stretch/>
        </p:blipFill>
        <p:spPr>
          <a:xfrm>
            <a:off x="0" y="-101649"/>
            <a:ext cx="12192000" cy="6959649"/>
          </a:xfrm>
        </p:spPr>
      </p:pic>
    </p:spTree>
    <p:extLst>
      <p:ext uri="{BB962C8B-B14F-4D97-AF65-F5344CB8AC3E}">
        <p14:creationId xmlns:p14="http://schemas.microsoft.com/office/powerpoint/2010/main" val="2485408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10;&#10;Description automatically generated">
            <a:extLst>
              <a:ext uri="{FF2B5EF4-FFF2-40B4-BE49-F238E27FC236}">
                <a16:creationId xmlns:a16="http://schemas.microsoft.com/office/drawing/2014/main" id="{C21124CD-A7F0-232B-71D7-71546778B77E}"/>
              </a:ext>
            </a:extLst>
          </p:cNvPr>
          <p:cNvPicPr>
            <a:picLocks noGrp="1" noChangeAspect="1"/>
          </p:cNvPicPr>
          <p:nvPr>
            <p:ph idx="1"/>
          </p:nvPr>
        </p:nvPicPr>
        <p:blipFill>
          <a:blip r:embed="rId3"/>
          <a:stretch>
            <a:fillRect/>
          </a:stretch>
        </p:blipFill>
        <p:spPr>
          <a:xfrm>
            <a:off x="15173" y="1017162"/>
            <a:ext cx="12181840" cy="4454391"/>
          </a:xfrm>
        </p:spPr>
      </p:pic>
    </p:spTree>
    <p:extLst>
      <p:ext uri="{BB962C8B-B14F-4D97-AF65-F5344CB8AC3E}">
        <p14:creationId xmlns:p14="http://schemas.microsoft.com/office/powerpoint/2010/main" val="644939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4D98F4D4-5DB3-136C-A283-3BAF318AB242}"/>
              </a:ext>
            </a:extLst>
          </p:cNvPr>
          <p:cNvPicPr>
            <a:picLocks noGrp="1" noChangeAspect="1"/>
          </p:cNvPicPr>
          <p:nvPr>
            <p:ph idx="1"/>
          </p:nvPr>
        </p:nvPicPr>
        <p:blipFill rotWithShape="1">
          <a:blip r:embed="rId3"/>
          <a:srcRect l="2067" r="25557"/>
          <a:stretch/>
        </p:blipFill>
        <p:spPr>
          <a:xfrm>
            <a:off x="0" y="0"/>
            <a:ext cx="12192000" cy="6858000"/>
          </a:xfrm>
        </p:spPr>
      </p:pic>
    </p:spTree>
    <p:extLst>
      <p:ext uri="{BB962C8B-B14F-4D97-AF65-F5344CB8AC3E}">
        <p14:creationId xmlns:p14="http://schemas.microsoft.com/office/powerpoint/2010/main" val="3500964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8794529B-1D5D-7BB1-1FDA-450D4CE88C24}"/>
              </a:ext>
            </a:extLst>
          </p:cNvPr>
          <p:cNvPicPr>
            <a:picLocks noGrp="1" noChangeAspect="1"/>
          </p:cNvPicPr>
          <p:nvPr>
            <p:ph idx="1"/>
          </p:nvPr>
        </p:nvPicPr>
        <p:blipFill rotWithShape="1">
          <a:blip r:embed="rId3"/>
          <a:srcRect b="18433"/>
          <a:stretch/>
        </p:blipFill>
        <p:spPr>
          <a:xfrm>
            <a:off x="0" y="-1"/>
            <a:ext cx="12192000" cy="6858001"/>
          </a:xfrm>
        </p:spPr>
      </p:pic>
    </p:spTree>
    <p:extLst>
      <p:ext uri="{BB962C8B-B14F-4D97-AF65-F5344CB8AC3E}">
        <p14:creationId xmlns:p14="http://schemas.microsoft.com/office/powerpoint/2010/main" val="4230994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F62200AB-AA14-63EA-5A3C-0611677ABDCF}"/>
              </a:ext>
            </a:extLst>
          </p:cNvPr>
          <p:cNvPicPr>
            <a:picLocks noGrp="1" noChangeAspect="1"/>
          </p:cNvPicPr>
          <p:nvPr>
            <p:ph idx="1"/>
          </p:nvPr>
        </p:nvPicPr>
        <p:blipFill rotWithShape="1">
          <a:blip r:embed="rId3"/>
          <a:srcRect t="-3438" b="6746"/>
          <a:stretch/>
        </p:blipFill>
        <p:spPr>
          <a:xfrm>
            <a:off x="0" y="-252835"/>
            <a:ext cx="12192000" cy="7110836"/>
          </a:xfrm>
        </p:spPr>
      </p:pic>
    </p:spTree>
    <p:extLst>
      <p:ext uri="{BB962C8B-B14F-4D97-AF65-F5344CB8AC3E}">
        <p14:creationId xmlns:p14="http://schemas.microsoft.com/office/powerpoint/2010/main" val="3478927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891932-71AC-A08B-651F-B6A2B99FA471}"/>
              </a:ext>
            </a:extLst>
          </p:cNvPr>
          <p:cNvSpPr txBox="1"/>
          <p:nvPr/>
        </p:nvSpPr>
        <p:spPr>
          <a:xfrm>
            <a:off x="944880" y="1690063"/>
            <a:ext cx="9286240" cy="4295278"/>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latin typeface="Calibri"/>
                <a:ea typeface="Calibri"/>
                <a:cs typeface="Calibri"/>
              </a:rPr>
              <a:t>Final applications: submissions open </a:t>
            </a:r>
            <a:r>
              <a:rPr lang="en-US" sz="2400" b="1" dirty="0">
                <a:latin typeface="Calibri"/>
                <a:ea typeface="Calibri"/>
                <a:cs typeface="Calibri"/>
              </a:rPr>
              <a:t>1 April 2024</a:t>
            </a:r>
          </a:p>
          <a:p>
            <a:pPr marL="342900" indent="-342900">
              <a:lnSpc>
                <a:spcPct val="150000"/>
              </a:lnSpc>
              <a:buFont typeface="Arial" panose="020B0604020202020204" pitchFamily="34" charset="0"/>
              <a:buChar char="•"/>
            </a:pPr>
            <a:r>
              <a:rPr lang="en-US" sz="2400" dirty="0">
                <a:latin typeface="Calibri"/>
                <a:ea typeface="Calibri"/>
                <a:cs typeface="Calibri"/>
              </a:rPr>
              <a:t>Final applications: submissions close </a:t>
            </a:r>
            <a:r>
              <a:rPr lang="en-US" sz="2400" b="1" dirty="0">
                <a:latin typeface="Calibri"/>
                <a:ea typeface="Calibri"/>
                <a:cs typeface="Calibri"/>
              </a:rPr>
              <a:t>30 April 2024</a:t>
            </a:r>
          </a:p>
          <a:p>
            <a:pPr marL="342900" indent="-342900">
              <a:lnSpc>
                <a:spcPct val="150000"/>
              </a:lnSpc>
              <a:buFont typeface="Arial" panose="020B0604020202020204" pitchFamily="34" charset="0"/>
              <a:buChar char="•"/>
            </a:pPr>
            <a:r>
              <a:rPr lang="en-US" sz="2400" dirty="0">
                <a:latin typeface="Calibri"/>
                <a:cs typeface="Calibri"/>
              </a:rPr>
              <a:t>NZ On Air assessment: </a:t>
            </a:r>
            <a:r>
              <a:rPr lang="en-US" sz="2400" b="1" dirty="0">
                <a:latin typeface="Calibri"/>
                <a:cs typeface="Calibri"/>
              </a:rPr>
              <a:t>April - June 2024</a:t>
            </a:r>
          </a:p>
          <a:p>
            <a:pPr marL="800100" lvl="1" indent="-342900">
              <a:lnSpc>
                <a:spcPct val="150000"/>
              </a:lnSpc>
              <a:buFont typeface="Arial" panose="020B0604020202020204" pitchFamily="34" charset="0"/>
              <a:buChar char="•"/>
            </a:pPr>
            <a:r>
              <a:rPr lang="en-US" sz="2000" dirty="0">
                <a:latin typeface="Calibri"/>
                <a:cs typeface="Calibri"/>
              </a:rPr>
              <a:t>NZ On Air may follow up to confirm any rationales or information </a:t>
            </a:r>
          </a:p>
          <a:p>
            <a:pPr marL="457200" indent="-457200">
              <a:lnSpc>
                <a:spcPct val="150000"/>
              </a:lnSpc>
              <a:buFont typeface="Courier New" panose="020B0604020202020204" pitchFamily="34" charset="0"/>
              <a:buChar char="o"/>
            </a:pPr>
            <a:r>
              <a:rPr lang="en-US" sz="2400" dirty="0">
                <a:latin typeface="Calibri"/>
                <a:cs typeface="Calibri"/>
              </a:rPr>
              <a:t>Letters of Offer: </a:t>
            </a:r>
            <a:r>
              <a:rPr lang="en-US" sz="2400" b="1" dirty="0">
                <a:latin typeface="Calibri"/>
                <a:cs typeface="Calibri"/>
              </a:rPr>
              <a:t>Mid-June</a:t>
            </a:r>
          </a:p>
          <a:p>
            <a:pPr marL="457200" indent="-457200">
              <a:lnSpc>
                <a:spcPct val="150000"/>
              </a:lnSpc>
              <a:buFont typeface="Courier New" panose="020B0604020202020204" pitchFamily="34" charset="0"/>
              <a:buChar char="o"/>
            </a:pPr>
            <a:r>
              <a:rPr lang="en-US" sz="2400" dirty="0">
                <a:latin typeface="Calibri"/>
                <a:cs typeface="Calibri"/>
              </a:rPr>
              <a:t>Earliest we can accept invoices:</a:t>
            </a:r>
            <a:r>
              <a:rPr lang="en-US" sz="2400" b="1" dirty="0">
                <a:latin typeface="Calibri"/>
                <a:cs typeface="Calibri"/>
              </a:rPr>
              <a:t> 21 June 2024</a:t>
            </a:r>
          </a:p>
          <a:p>
            <a:pPr marL="457200" indent="-457200">
              <a:lnSpc>
                <a:spcPct val="150000"/>
              </a:lnSpc>
              <a:buFont typeface="Courier New" panose="020B0604020202020204" pitchFamily="34" charset="0"/>
              <a:buChar char="o"/>
            </a:pPr>
            <a:r>
              <a:rPr lang="en-US" sz="2400" dirty="0">
                <a:latin typeface="Calibri"/>
                <a:cs typeface="Calibri"/>
              </a:rPr>
              <a:t>Payments processed: </a:t>
            </a:r>
            <a:r>
              <a:rPr lang="en-US" sz="2400" b="1" dirty="0">
                <a:latin typeface="Calibri"/>
                <a:cs typeface="Calibri"/>
              </a:rPr>
              <a:t>June – July 2024</a:t>
            </a:r>
          </a:p>
          <a:p>
            <a:pPr marL="457200" indent="-457200">
              <a:lnSpc>
                <a:spcPct val="150000"/>
              </a:lnSpc>
              <a:buFont typeface="Courier New" panose="020B0604020202020204" pitchFamily="34" charset="0"/>
              <a:buChar char="o"/>
            </a:pPr>
            <a:endParaRPr lang="en-US" sz="2000" dirty="0">
              <a:latin typeface="Aptos"/>
              <a:ea typeface="+mn-lt"/>
              <a:cs typeface="Segoe UI"/>
            </a:endParaRPr>
          </a:p>
        </p:txBody>
      </p:sp>
      <p:sp>
        <p:nvSpPr>
          <p:cNvPr id="8" name="Title 4">
            <a:extLst>
              <a:ext uri="{FF2B5EF4-FFF2-40B4-BE49-F238E27FC236}">
                <a16:creationId xmlns:a16="http://schemas.microsoft.com/office/drawing/2014/main" id="{3B0C1AE2-1F56-56F6-B76F-C7E64CD426ED}"/>
              </a:ext>
            </a:extLst>
          </p:cNvPr>
          <p:cNvSpPr>
            <a:spLocks noGrp="1"/>
          </p:cNvSpPr>
          <p:nvPr>
            <p:ph type="title" hasCustomPrompt="1"/>
          </p:nvPr>
        </p:nvSpPr>
        <p:spPr>
          <a:xfrm>
            <a:off x="1049258" y="549212"/>
            <a:ext cx="10515600" cy="1325563"/>
          </a:xfrm>
          <a:prstGeom prst="rect">
            <a:avLst/>
          </a:prstGeom>
        </p:spPr>
        <p:txBody>
          <a:bodyPr>
            <a:normAutofit/>
          </a:bodyPr>
          <a:lstStyle>
            <a:lvl1pPr algn="ctr">
              <a:defRPr baseline="0">
                <a:solidFill>
                  <a:schemeClr val="bg1"/>
                </a:solidFill>
                <a:latin typeface="+mn-lt"/>
              </a:defRPr>
            </a:lvl1pPr>
          </a:lstStyle>
          <a:p>
            <a:pPr algn="l"/>
            <a:r>
              <a:rPr lang="en-US" sz="6000" b="1" dirty="0"/>
              <a:t>Next steps</a:t>
            </a:r>
            <a:endParaRPr lang="en-NZ" sz="6000" b="1" dirty="0"/>
          </a:p>
        </p:txBody>
      </p:sp>
      <p:cxnSp>
        <p:nvCxnSpPr>
          <p:cNvPr id="9" name="Straight Connector 8">
            <a:extLst>
              <a:ext uri="{FF2B5EF4-FFF2-40B4-BE49-F238E27FC236}">
                <a16:creationId xmlns:a16="http://schemas.microsoft.com/office/drawing/2014/main" id="{0963D351-E3AD-944C-4609-3A23BD8134D9}"/>
              </a:ext>
            </a:extLst>
          </p:cNvPr>
          <p:cNvCxnSpPr/>
          <p:nvPr/>
        </p:nvCxnSpPr>
        <p:spPr>
          <a:xfrm>
            <a:off x="1049258" y="681273"/>
            <a:ext cx="1336132" cy="1948"/>
          </a:xfrm>
          <a:prstGeom prst="line">
            <a:avLst/>
          </a:prstGeom>
          <a:ln w="857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061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C6842-A7F2-4C33-AE59-AB66AB996952}"/>
              </a:ext>
            </a:extLst>
          </p:cNvPr>
          <p:cNvSpPr>
            <a:spLocks noGrp="1"/>
          </p:cNvSpPr>
          <p:nvPr>
            <p:ph idx="1"/>
          </p:nvPr>
        </p:nvSpPr>
        <p:spPr>
          <a:xfrm>
            <a:off x="1049258" y="2173448"/>
            <a:ext cx="6893560" cy="3173095"/>
          </a:xfrm>
        </p:spPr>
        <p:txBody>
          <a:bodyPr/>
          <a:lstStyle/>
          <a:p>
            <a:pPr marL="114300">
              <a:lnSpc>
                <a:spcPct val="90000"/>
              </a:lnSpc>
              <a:spcAft>
                <a:spcPts val="1800"/>
              </a:spcAft>
            </a:pPr>
            <a:r>
              <a:rPr lang="en-US" sz="2800" spc="200" dirty="0">
                <a:latin typeface="Calibri"/>
                <a:ea typeface="Calibri"/>
                <a:cs typeface="Calibri Light"/>
              </a:rPr>
              <a:t>Website: </a:t>
            </a:r>
            <a:r>
              <a:rPr lang="en-US" sz="2800" spc="200" dirty="0">
                <a:latin typeface="Calibri Light"/>
                <a:ea typeface="Calibri"/>
                <a:cs typeface="Calibri Light"/>
                <a:hlinkClick r:id="rId2"/>
              </a:rPr>
              <a:t>nzonair.govt.nz</a:t>
            </a:r>
            <a:endParaRPr lang="en-US" sz="2800" spc="200" dirty="0">
              <a:latin typeface="Calibri"/>
              <a:ea typeface="Calibri"/>
              <a:cs typeface="Calibri Light"/>
            </a:endParaRPr>
          </a:p>
          <a:p>
            <a:pPr marL="114300">
              <a:lnSpc>
                <a:spcPct val="90000"/>
              </a:lnSpc>
              <a:spcAft>
                <a:spcPts val="1800"/>
              </a:spcAft>
            </a:pPr>
            <a:r>
              <a:rPr lang="en-US" sz="2800" spc="200" dirty="0">
                <a:latin typeface="Calibri"/>
                <a:ea typeface="Calibri"/>
                <a:cs typeface="Calibri Light"/>
              </a:rPr>
              <a:t>Email:</a:t>
            </a:r>
            <a:r>
              <a:rPr lang="en-US" sz="2800" spc="200" dirty="0">
                <a:ea typeface="+mn-lt"/>
                <a:cs typeface="Calibri Light"/>
              </a:rPr>
              <a:t> </a:t>
            </a:r>
            <a:r>
              <a:rPr lang="en-US" sz="2800" spc="200" dirty="0">
                <a:latin typeface="Calibri Light"/>
                <a:ea typeface="+mn-lt"/>
                <a:cs typeface="+mn-lt"/>
              </a:rPr>
              <a:t>gamesrebate@nzonair.govt.nz  </a:t>
            </a:r>
            <a:endParaRPr lang="en-US" sz="2800" spc="200" dirty="0">
              <a:latin typeface="Calibri"/>
              <a:ea typeface="Calibri"/>
              <a:cs typeface="Calibri Light"/>
            </a:endParaRPr>
          </a:p>
          <a:p>
            <a:pPr marL="114300">
              <a:lnSpc>
                <a:spcPct val="90000"/>
              </a:lnSpc>
              <a:spcAft>
                <a:spcPts val="1800"/>
              </a:spcAft>
            </a:pPr>
            <a:r>
              <a:rPr lang="en-US" sz="2800" spc="200" dirty="0">
                <a:latin typeface="Calibri"/>
                <a:ea typeface="Calibri"/>
                <a:cs typeface="Calibri Light"/>
              </a:rPr>
              <a:t>Newsletter:</a:t>
            </a:r>
            <a:r>
              <a:rPr lang="en-US" sz="2800" b="1" spc="200" dirty="0">
                <a:latin typeface="Calibri"/>
                <a:ea typeface="Calibri"/>
                <a:cs typeface="Calibri Light"/>
              </a:rPr>
              <a:t> </a:t>
            </a:r>
            <a:r>
              <a:rPr lang="en-US" sz="2800" spc="200" dirty="0">
                <a:latin typeface="+mj-lt"/>
                <a:ea typeface="Calibri"/>
                <a:cs typeface="Calibri Light"/>
                <a:hlinkClick r:id="rId3"/>
              </a:rPr>
              <a:t>subscribe here</a:t>
            </a:r>
            <a:endParaRPr lang="en-US" sz="2800" spc="200" dirty="0">
              <a:latin typeface="+mj-lt"/>
              <a:ea typeface="Calibri"/>
              <a:cs typeface="Calibri Light"/>
            </a:endParaRPr>
          </a:p>
          <a:p>
            <a:pPr>
              <a:spcAft>
                <a:spcPts val="1800"/>
              </a:spcAft>
            </a:pPr>
            <a:endParaRPr lang="en-US" dirty="0"/>
          </a:p>
        </p:txBody>
      </p:sp>
      <p:pic>
        <p:nvPicPr>
          <p:cNvPr id="2" name="Picture 1">
            <a:extLst>
              <a:ext uri="{FF2B5EF4-FFF2-40B4-BE49-F238E27FC236}">
                <a16:creationId xmlns:a16="http://schemas.microsoft.com/office/drawing/2014/main" id="{E3E356CD-11BA-9B2E-3BEA-2B522328AC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661416" cy="6858000"/>
          </a:xfrm>
          <a:prstGeom prst="rect">
            <a:avLst/>
          </a:prstGeom>
        </p:spPr>
      </p:pic>
      <p:sp>
        <p:nvSpPr>
          <p:cNvPr id="4" name="Title 4">
            <a:extLst>
              <a:ext uri="{FF2B5EF4-FFF2-40B4-BE49-F238E27FC236}">
                <a16:creationId xmlns:a16="http://schemas.microsoft.com/office/drawing/2014/main" id="{B8B0BFF5-6BFE-2797-E697-5AFAE8109146}"/>
              </a:ext>
            </a:extLst>
          </p:cNvPr>
          <p:cNvSpPr>
            <a:spLocks noGrp="1"/>
          </p:cNvSpPr>
          <p:nvPr>
            <p:ph type="title" hasCustomPrompt="1"/>
          </p:nvPr>
        </p:nvSpPr>
        <p:spPr>
          <a:xfrm>
            <a:off x="1049258" y="549212"/>
            <a:ext cx="10515600" cy="1325563"/>
          </a:xfrm>
          <a:prstGeom prst="rect">
            <a:avLst/>
          </a:prstGeom>
        </p:spPr>
        <p:txBody>
          <a:bodyPr>
            <a:normAutofit/>
          </a:bodyPr>
          <a:lstStyle>
            <a:lvl1pPr algn="ctr">
              <a:defRPr baseline="0">
                <a:solidFill>
                  <a:schemeClr val="bg1"/>
                </a:solidFill>
                <a:latin typeface="+mn-lt"/>
              </a:defRPr>
            </a:lvl1pPr>
          </a:lstStyle>
          <a:p>
            <a:pPr algn="l"/>
            <a:r>
              <a:rPr lang="en-US" sz="6000" b="1" dirty="0"/>
              <a:t>Pātai / Questions</a:t>
            </a:r>
            <a:endParaRPr lang="en-NZ" sz="6000" b="1" dirty="0"/>
          </a:p>
        </p:txBody>
      </p:sp>
      <p:cxnSp>
        <p:nvCxnSpPr>
          <p:cNvPr id="5" name="Straight Connector 4">
            <a:extLst>
              <a:ext uri="{FF2B5EF4-FFF2-40B4-BE49-F238E27FC236}">
                <a16:creationId xmlns:a16="http://schemas.microsoft.com/office/drawing/2014/main" id="{43916FC6-22AE-2F0B-A32D-8251559E2850}"/>
              </a:ext>
            </a:extLst>
          </p:cNvPr>
          <p:cNvCxnSpPr/>
          <p:nvPr/>
        </p:nvCxnSpPr>
        <p:spPr>
          <a:xfrm>
            <a:off x="1049258" y="681273"/>
            <a:ext cx="1336132" cy="1948"/>
          </a:xfrm>
          <a:prstGeom prst="line">
            <a:avLst/>
          </a:prstGeom>
          <a:ln w="857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607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hasCustomPrompt="1"/>
          </p:nvPr>
        </p:nvSpPr>
        <p:spPr>
          <a:xfrm>
            <a:off x="884670" y="767186"/>
            <a:ext cx="10780562" cy="1498180"/>
          </a:xfrm>
          <a:prstGeom prst="rect">
            <a:avLst/>
          </a:prstGeom>
        </p:spPr>
        <p:txBody>
          <a:bodyPr>
            <a:normAutofit/>
          </a:bodyPr>
          <a:lstStyle>
            <a:lvl1pPr algn="ctr">
              <a:defRPr baseline="0">
                <a:solidFill>
                  <a:schemeClr val="bg1"/>
                </a:solidFill>
                <a:latin typeface="+mn-lt"/>
              </a:defRPr>
            </a:lvl1pPr>
          </a:lstStyle>
          <a:p>
            <a:pPr algn="l"/>
            <a:r>
              <a:rPr lang="en-US" sz="6000" b="1" dirty="0"/>
              <a:t>GDSR Team</a:t>
            </a:r>
            <a:endParaRPr lang="en-NZ" sz="6000" b="1" dirty="0"/>
          </a:p>
        </p:txBody>
      </p:sp>
      <p:cxnSp>
        <p:nvCxnSpPr>
          <p:cNvPr id="5" name="Straight Connector 4"/>
          <p:cNvCxnSpPr/>
          <p:nvPr/>
        </p:nvCxnSpPr>
        <p:spPr>
          <a:xfrm>
            <a:off x="884670" y="550904"/>
            <a:ext cx="1336132" cy="1948"/>
          </a:xfrm>
          <a:prstGeom prst="line">
            <a:avLst/>
          </a:prstGeom>
          <a:ln w="857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F891932-71AC-A08B-651F-B6A2B99FA471}"/>
              </a:ext>
            </a:extLst>
          </p:cNvPr>
          <p:cNvSpPr txBox="1"/>
          <p:nvPr/>
        </p:nvSpPr>
        <p:spPr>
          <a:xfrm>
            <a:off x="884670" y="2083650"/>
            <a:ext cx="10150207" cy="3913059"/>
          </a:xfrm>
          <a:prstGeom prst="rect">
            <a:avLst/>
          </a:prstGeom>
          <a:noFill/>
        </p:spPr>
        <p:txBody>
          <a:bodyPr wrap="square">
            <a:spAutoFit/>
          </a:bodyPr>
          <a:lstStyle/>
          <a:p>
            <a:pPr marL="342900" indent="-342900" algn="l" rtl="0" fontAlgn="base">
              <a:lnSpc>
                <a:spcPct val="150000"/>
              </a:lnSpc>
              <a:buFont typeface="Arial" panose="020B0604020202020204" pitchFamily="34" charset="0"/>
              <a:buChar char="•"/>
            </a:pPr>
            <a:r>
              <a:rPr lang="en-US" sz="2400" b="1" spc="200" dirty="0">
                <a:solidFill>
                  <a:schemeClr val="tx1"/>
                </a:solidFill>
                <a:latin typeface="Calibri" panose="020F0502020204030204" pitchFamily="34" charset="0"/>
                <a:cs typeface="Calibri" panose="020F0502020204030204" pitchFamily="34" charset="0"/>
              </a:rPr>
              <a:t>Amie Mills </a:t>
            </a:r>
            <a:r>
              <a:rPr lang="en-US" sz="2400" spc="200" dirty="0">
                <a:solidFill>
                  <a:schemeClr val="tx1"/>
                </a:solidFill>
                <a:latin typeface="Calibri" panose="020F0502020204030204" pitchFamily="34" charset="0"/>
                <a:cs typeface="Calibri" panose="020F0502020204030204" pitchFamily="34" charset="0"/>
              </a:rPr>
              <a:t> –  Head of Funding​</a:t>
            </a:r>
          </a:p>
          <a:p>
            <a:pPr marL="342900" indent="-342900" algn="l" fontAlgn="base">
              <a:lnSpc>
                <a:spcPct val="150000"/>
              </a:lnSpc>
              <a:buFont typeface="Arial" panose="020B0604020202020204" pitchFamily="34" charset="0"/>
              <a:buChar char="•"/>
            </a:pPr>
            <a:r>
              <a:rPr lang="en-US" sz="2400" b="1" spc="200" dirty="0">
                <a:solidFill>
                  <a:schemeClr val="tx1"/>
                </a:solidFill>
                <a:latin typeface="Calibri" panose="020F0502020204030204" pitchFamily="34" charset="0"/>
                <a:cs typeface="Calibri" panose="020F0502020204030204" pitchFamily="34" charset="0"/>
              </a:rPr>
              <a:t>Chantelle Cole </a:t>
            </a:r>
            <a:r>
              <a:rPr lang="en-US" sz="2400" spc="200" dirty="0">
                <a:solidFill>
                  <a:schemeClr val="tx1"/>
                </a:solidFill>
                <a:latin typeface="Calibri" panose="020F0502020204030204" pitchFamily="34" charset="0"/>
                <a:cs typeface="Calibri" panose="020F0502020204030204" pitchFamily="34" charset="0"/>
              </a:rPr>
              <a:t>– GDSR Programme Director​</a:t>
            </a:r>
          </a:p>
          <a:p>
            <a:pPr marL="342900" indent="-342900" algn="l" rtl="0" fontAlgn="base">
              <a:lnSpc>
                <a:spcPct val="150000"/>
              </a:lnSpc>
              <a:buFont typeface="Arial" panose="020B0604020202020204" pitchFamily="34" charset="0"/>
              <a:buChar char="•"/>
            </a:pPr>
            <a:r>
              <a:rPr lang="en-US" sz="2400" b="1" spc="200" dirty="0">
                <a:solidFill>
                  <a:schemeClr val="tx1"/>
                </a:solidFill>
                <a:latin typeface="Calibri" panose="020F0502020204030204" pitchFamily="34" charset="0"/>
                <a:cs typeface="Calibri" panose="020F0502020204030204" pitchFamily="34" charset="0"/>
              </a:rPr>
              <a:t>Suzanne De Spong </a:t>
            </a:r>
            <a:r>
              <a:rPr lang="en-US" sz="2400" spc="200" dirty="0">
                <a:solidFill>
                  <a:schemeClr val="tx1"/>
                </a:solidFill>
                <a:latin typeface="Calibri" panose="020F0502020204030204" pitchFamily="34" charset="0"/>
                <a:cs typeface="Calibri" panose="020F0502020204030204" pitchFamily="34" charset="0"/>
              </a:rPr>
              <a:t> –  Senior Communications Advisor​</a:t>
            </a:r>
          </a:p>
          <a:p>
            <a:pPr marL="342900" indent="-342900" algn="l" rtl="0" fontAlgn="base">
              <a:lnSpc>
                <a:spcPct val="150000"/>
              </a:lnSpc>
              <a:buFont typeface="Arial" panose="020B0604020202020204" pitchFamily="34" charset="0"/>
              <a:buChar char="•"/>
            </a:pPr>
            <a:r>
              <a:rPr lang="en-US" sz="2400" b="1" spc="200" dirty="0">
                <a:solidFill>
                  <a:schemeClr val="tx1"/>
                </a:solidFill>
                <a:latin typeface="Calibri" panose="020F0502020204030204" pitchFamily="34" charset="0"/>
                <a:cs typeface="Calibri" panose="020F0502020204030204" pitchFamily="34" charset="0"/>
              </a:rPr>
              <a:t>Christina Arathimos </a:t>
            </a:r>
            <a:r>
              <a:rPr lang="en-US" sz="2400" spc="200" dirty="0">
                <a:solidFill>
                  <a:schemeClr val="tx1"/>
                </a:solidFill>
                <a:latin typeface="Calibri" panose="020F0502020204030204" pitchFamily="34" charset="0"/>
                <a:cs typeface="Calibri" panose="020F0502020204030204" pitchFamily="34" charset="0"/>
              </a:rPr>
              <a:t>– Corporate Services Coordinator​</a:t>
            </a:r>
          </a:p>
          <a:p>
            <a:pPr marL="342900" indent="-342900" algn="l" rtl="0" fontAlgn="base">
              <a:lnSpc>
                <a:spcPct val="150000"/>
              </a:lnSpc>
              <a:buFont typeface="Arial" panose="020B0604020202020204" pitchFamily="34" charset="0"/>
              <a:buChar char="•"/>
            </a:pPr>
            <a:r>
              <a:rPr lang="en-US" sz="2400" b="1" spc="200" dirty="0">
                <a:solidFill>
                  <a:schemeClr val="tx1"/>
                </a:solidFill>
                <a:latin typeface="Calibri" panose="020F0502020204030204" pitchFamily="34" charset="0"/>
                <a:cs typeface="Calibri" panose="020F0502020204030204" pitchFamily="34" charset="0"/>
              </a:rPr>
              <a:t>Luke Campbell </a:t>
            </a:r>
            <a:r>
              <a:rPr lang="en-US" sz="2400" spc="200" dirty="0">
                <a:solidFill>
                  <a:schemeClr val="tx1"/>
                </a:solidFill>
                <a:latin typeface="Calibri" panose="020F0502020204030204" pitchFamily="34" charset="0"/>
                <a:cs typeface="Calibri" panose="020F0502020204030204" pitchFamily="34" charset="0"/>
              </a:rPr>
              <a:t>– Assistant Accountant​</a:t>
            </a:r>
          </a:p>
          <a:p>
            <a:pPr marL="342900" indent="-342900" algn="l" rtl="0" fontAlgn="base">
              <a:lnSpc>
                <a:spcPct val="150000"/>
              </a:lnSpc>
              <a:buFont typeface="Arial" panose="020B0604020202020204" pitchFamily="34" charset="0"/>
              <a:buChar char="•"/>
            </a:pPr>
            <a:r>
              <a:rPr lang="en-US" sz="2400" b="1" spc="200" dirty="0">
                <a:solidFill>
                  <a:schemeClr val="tx1"/>
                </a:solidFill>
                <a:latin typeface="Calibri" panose="020F0502020204030204" pitchFamily="34" charset="0"/>
                <a:cs typeface="Calibri" panose="020F0502020204030204" pitchFamily="34" charset="0"/>
              </a:rPr>
              <a:t>Rebecca Tang </a:t>
            </a:r>
            <a:r>
              <a:rPr lang="en-US" sz="2400" spc="200" dirty="0">
                <a:solidFill>
                  <a:schemeClr val="tx1"/>
                </a:solidFill>
                <a:latin typeface="Calibri" panose="020F0502020204030204" pitchFamily="34" charset="0"/>
                <a:cs typeface="Calibri" panose="020F0502020204030204" pitchFamily="34" charset="0"/>
              </a:rPr>
              <a:t>– Business Affairs Advisor (Legal)​</a:t>
            </a:r>
          </a:p>
          <a:p>
            <a:pPr marL="342900" indent="-342900" algn="l" rtl="0" fontAlgn="base">
              <a:lnSpc>
                <a:spcPct val="150000"/>
              </a:lnSpc>
              <a:buFont typeface="Arial" panose="020B0604020202020204" pitchFamily="34" charset="0"/>
              <a:buChar char="•"/>
            </a:pPr>
            <a:r>
              <a:rPr lang="en-US" sz="2400" b="1" spc="200" dirty="0">
                <a:solidFill>
                  <a:schemeClr val="tx1"/>
                </a:solidFill>
                <a:latin typeface="Calibri" panose="020F0502020204030204" pitchFamily="34" charset="0"/>
                <a:cs typeface="Calibri" panose="020F0502020204030204" pitchFamily="34" charset="0"/>
              </a:rPr>
              <a:t>Hui-Ping Wu</a:t>
            </a:r>
            <a:r>
              <a:rPr lang="en-US" sz="2400" spc="200" dirty="0">
                <a:solidFill>
                  <a:schemeClr val="tx1"/>
                </a:solidFill>
                <a:latin typeface="Calibri" panose="020F0502020204030204" pitchFamily="34" charset="0"/>
                <a:cs typeface="Calibri" panose="020F0502020204030204" pitchFamily="34" charset="0"/>
              </a:rPr>
              <a:t>– Associate Head of Corporate Services​</a:t>
            </a:r>
          </a:p>
        </p:txBody>
      </p:sp>
    </p:spTree>
    <p:extLst>
      <p:ext uri="{BB962C8B-B14F-4D97-AF65-F5344CB8AC3E}">
        <p14:creationId xmlns:p14="http://schemas.microsoft.com/office/powerpoint/2010/main" val="414686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hasCustomPrompt="1"/>
          </p:nvPr>
        </p:nvSpPr>
        <p:spPr>
          <a:xfrm>
            <a:off x="884670" y="767186"/>
            <a:ext cx="10780562" cy="1498180"/>
          </a:xfrm>
          <a:prstGeom prst="rect">
            <a:avLst/>
          </a:prstGeom>
        </p:spPr>
        <p:txBody>
          <a:bodyPr>
            <a:normAutofit/>
          </a:bodyPr>
          <a:lstStyle>
            <a:lvl1pPr algn="ctr">
              <a:defRPr baseline="0">
                <a:solidFill>
                  <a:schemeClr val="bg1"/>
                </a:solidFill>
                <a:latin typeface="+mn-lt"/>
              </a:defRPr>
            </a:lvl1pPr>
          </a:lstStyle>
          <a:p>
            <a:pPr algn="l"/>
            <a:r>
              <a:rPr lang="en-US" sz="6000" b="1" dirty="0"/>
              <a:t>GDSR – Latest updates</a:t>
            </a:r>
            <a:endParaRPr lang="en-NZ" sz="6000" b="1" dirty="0"/>
          </a:p>
        </p:txBody>
      </p:sp>
      <p:cxnSp>
        <p:nvCxnSpPr>
          <p:cNvPr id="5" name="Straight Connector 4"/>
          <p:cNvCxnSpPr/>
          <p:nvPr/>
        </p:nvCxnSpPr>
        <p:spPr>
          <a:xfrm>
            <a:off x="884670" y="550904"/>
            <a:ext cx="1336132" cy="1948"/>
          </a:xfrm>
          <a:prstGeom prst="line">
            <a:avLst/>
          </a:prstGeom>
          <a:ln w="857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F891932-71AC-A08B-651F-B6A2B99FA471}"/>
              </a:ext>
            </a:extLst>
          </p:cNvPr>
          <p:cNvSpPr txBox="1"/>
          <p:nvPr/>
        </p:nvSpPr>
        <p:spPr>
          <a:xfrm>
            <a:off x="884670" y="2083650"/>
            <a:ext cx="10150207" cy="3636060"/>
          </a:xfrm>
          <a:prstGeom prst="rect">
            <a:avLst/>
          </a:prstGeom>
          <a:noFill/>
        </p:spPr>
        <p:txBody>
          <a:bodyPr wrap="square" lIns="91440" tIns="45720" rIns="91440" bIns="45720" anchor="t">
            <a:spAutoFit/>
          </a:bodyPr>
          <a:lstStyle/>
          <a:p>
            <a:pPr marL="342900" indent="-342900">
              <a:lnSpc>
                <a:spcPct val="150000"/>
              </a:lnSpc>
              <a:spcBef>
                <a:spcPts val="0"/>
              </a:spcBef>
              <a:buFont typeface="Arial" panose="020B0604020202020204" pitchFamily="34" charset="0"/>
              <a:buChar char="•"/>
            </a:pPr>
            <a:r>
              <a:rPr lang="en-US" sz="2400" dirty="0">
                <a:latin typeface="Calibri"/>
                <a:cs typeface="Arial"/>
              </a:rPr>
              <a:t>Registration process for Year One, Oct 2023 - Jan 2024</a:t>
            </a:r>
            <a:endParaRPr lang="en-US" sz="2400" dirty="0">
              <a:latin typeface="Calibri"/>
              <a:cs typeface="Calibri"/>
            </a:endParaRPr>
          </a:p>
          <a:p>
            <a:pPr marL="800100" lvl="1" indent="-342900">
              <a:lnSpc>
                <a:spcPct val="150000"/>
              </a:lnSpc>
              <a:buFont typeface="Courier New" panose="02070309020205020404" pitchFamily="49" charset="0"/>
              <a:buChar char="o"/>
            </a:pPr>
            <a:r>
              <a:rPr lang="en-US" dirty="0">
                <a:latin typeface="Calibri Light"/>
                <a:ea typeface="Calibri Light"/>
                <a:cs typeface="Arial"/>
              </a:rPr>
              <a:t>36 studios successfully registered for final application</a:t>
            </a:r>
          </a:p>
          <a:p>
            <a:pPr marL="800100" lvl="1" indent="-342900">
              <a:lnSpc>
                <a:spcPct val="150000"/>
              </a:lnSpc>
              <a:buFont typeface="Courier New" panose="02070309020205020404" pitchFamily="49" charset="0"/>
              <a:buChar char="o"/>
            </a:pPr>
            <a:r>
              <a:rPr lang="en-US" dirty="0">
                <a:latin typeface="Calibri Light"/>
                <a:ea typeface="Calibri Light"/>
                <a:cs typeface="Arial"/>
              </a:rPr>
              <a:t>Estimated call on the GDSR in Year 1:  $29.6M (including Pilot Phase @ $10.2M) </a:t>
            </a:r>
          </a:p>
          <a:p>
            <a:pPr marL="342900" indent="-342900">
              <a:lnSpc>
                <a:spcPct val="150000"/>
              </a:lnSpc>
              <a:buFont typeface="Arial" panose="020B0604020202020204" pitchFamily="34" charset="0"/>
              <a:buChar char="•"/>
            </a:pPr>
            <a:r>
              <a:rPr lang="en-US" sz="2400" dirty="0">
                <a:latin typeface="Calibri"/>
                <a:ea typeface="Calibri"/>
                <a:cs typeface="Arial"/>
              </a:rPr>
              <a:t>Letters of acknowledgement sent: 2 February 2024</a:t>
            </a:r>
            <a:endParaRPr lang="en-US" sz="2400" dirty="0">
              <a:highlight>
                <a:srgbClr val="FFFF00"/>
              </a:highlight>
              <a:ea typeface="Calibri" panose="020F0502020204030204"/>
              <a:cs typeface="Arial"/>
            </a:endParaRPr>
          </a:p>
          <a:p>
            <a:pPr marL="342900" indent="-342900">
              <a:lnSpc>
                <a:spcPct val="150000"/>
              </a:lnSpc>
              <a:spcBef>
                <a:spcPts val="0"/>
              </a:spcBef>
              <a:buFont typeface="Arial" panose="020B0604020202020204" pitchFamily="34" charset="0"/>
              <a:buChar char="•"/>
            </a:pPr>
            <a:r>
              <a:rPr lang="en-US" sz="2400" dirty="0">
                <a:latin typeface="Calibri"/>
                <a:ea typeface="+mn-lt"/>
                <a:cs typeface="+mn-lt"/>
              </a:rPr>
              <a:t>Statement of Readiness process complete</a:t>
            </a:r>
            <a:endParaRPr lang="en-US" sz="2400" dirty="0">
              <a:latin typeface="Calibri"/>
              <a:ea typeface="Calibri"/>
              <a:cs typeface="Arial"/>
            </a:endParaRPr>
          </a:p>
          <a:p>
            <a:pPr marL="342900" indent="-342900">
              <a:lnSpc>
                <a:spcPct val="150000"/>
              </a:lnSpc>
              <a:spcBef>
                <a:spcPts val="0"/>
              </a:spcBef>
              <a:buFont typeface="Arial" panose="020B0604020202020204" pitchFamily="34" charset="0"/>
              <a:buChar char="•"/>
            </a:pPr>
            <a:r>
              <a:rPr lang="en-US" sz="2400" dirty="0">
                <a:latin typeface="Calibri"/>
                <a:cs typeface="Arial"/>
              </a:rPr>
              <a:t>Final Applications open: 1 April 2024</a:t>
            </a:r>
            <a:endParaRPr lang="en-US" sz="2400" dirty="0">
              <a:latin typeface="Calibri"/>
              <a:ea typeface="Calibri"/>
              <a:cs typeface="Arial"/>
            </a:endParaRPr>
          </a:p>
          <a:p>
            <a:pPr marL="342900" indent="-342900">
              <a:lnSpc>
                <a:spcPct val="150000"/>
              </a:lnSpc>
              <a:spcBef>
                <a:spcPts val="0"/>
              </a:spcBef>
              <a:buFont typeface="Arial" panose="020B0604020202020204" pitchFamily="34" charset="0"/>
              <a:buChar char="•"/>
            </a:pPr>
            <a:r>
              <a:rPr lang="en-US" sz="2400" dirty="0">
                <a:latin typeface="Calibri"/>
                <a:cs typeface="Arial"/>
              </a:rPr>
              <a:t>Final Applications deadline: 30 April</a:t>
            </a:r>
            <a:endParaRPr lang="en-US" sz="2400" dirty="0">
              <a:latin typeface="Calibri"/>
              <a:ea typeface="Calibri"/>
              <a:cs typeface="Arial"/>
            </a:endParaRPr>
          </a:p>
        </p:txBody>
      </p:sp>
    </p:spTree>
    <p:extLst>
      <p:ext uri="{BB962C8B-B14F-4D97-AF65-F5344CB8AC3E}">
        <p14:creationId xmlns:p14="http://schemas.microsoft.com/office/powerpoint/2010/main" val="142164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hasCustomPrompt="1"/>
          </p:nvPr>
        </p:nvSpPr>
        <p:spPr>
          <a:xfrm>
            <a:off x="884670" y="767186"/>
            <a:ext cx="10780562" cy="1498180"/>
          </a:xfrm>
          <a:prstGeom prst="rect">
            <a:avLst/>
          </a:prstGeom>
        </p:spPr>
        <p:txBody>
          <a:bodyPr>
            <a:normAutofit fontScale="90000"/>
          </a:bodyPr>
          <a:lstStyle>
            <a:lvl1pPr algn="ctr">
              <a:defRPr baseline="0">
                <a:solidFill>
                  <a:schemeClr val="bg1"/>
                </a:solidFill>
                <a:latin typeface="+mn-lt"/>
              </a:defRPr>
            </a:lvl1pPr>
          </a:lstStyle>
          <a:p>
            <a:pPr algn="l">
              <a:spcBef>
                <a:spcPts val="1200"/>
              </a:spcBef>
              <a:spcAft>
                <a:spcPts val="1200"/>
              </a:spcAft>
            </a:pPr>
            <a:r>
              <a:rPr lang="en-US" sz="6000" b="1" dirty="0"/>
              <a:t>Clarifications to General Guidelines</a:t>
            </a:r>
            <a:br>
              <a:rPr lang="en-US" sz="6000" b="1" dirty="0"/>
            </a:br>
            <a:r>
              <a:rPr lang="en-US" sz="4900" b="1" i="1" dirty="0"/>
              <a:t>Multi-company operating structures</a:t>
            </a:r>
            <a:endParaRPr lang="en-NZ" sz="6000" b="1" i="1" dirty="0"/>
          </a:p>
        </p:txBody>
      </p:sp>
      <p:cxnSp>
        <p:nvCxnSpPr>
          <p:cNvPr id="5" name="Straight Connector 4"/>
          <p:cNvCxnSpPr/>
          <p:nvPr/>
        </p:nvCxnSpPr>
        <p:spPr>
          <a:xfrm>
            <a:off x="884670" y="550904"/>
            <a:ext cx="1336132" cy="1948"/>
          </a:xfrm>
          <a:prstGeom prst="line">
            <a:avLst/>
          </a:prstGeom>
          <a:ln w="857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F891932-71AC-A08B-651F-B6A2B99FA471}"/>
              </a:ext>
            </a:extLst>
          </p:cNvPr>
          <p:cNvSpPr txBox="1"/>
          <p:nvPr/>
        </p:nvSpPr>
        <p:spPr>
          <a:xfrm>
            <a:off x="884670" y="2674494"/>
            <a:ext cx="10150207" cy="2552045"/>
          </a:xfrm>
          <a:prstGeom prst="rect">
            <a:avLst/>
          </a:prstGeom>
          <a:noFill/>
        </p:spPr>
        <p:txBody>
          <a:bodyPr wrap="square">
            <a:spAutoFit/>
          </a:bodyPr>
          <a:lstStyle/>
          <a:p>
            <a:pPr marL="342900" marR="0" lvl="0" indent="-34290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lang="en-US" sz="2400" dirty="0">
                <a:latin typeface="Calibri"/>
                <a:ea typeface="Calibri"/>
                <a:cs typeface="Calibri"/>
              </a:rPr>
              <a:t>To be eligible to independently claim for the rebate, subsidiary studios must be constituted as separate legal entities. Generally, this means a separately registered limited liability company.</a:t>
            </a:r>
          </a:p>
          <a:p>
            <a:pPr marR="0" lvl="0" algn="l" defTabSz="914400" rtl="0" eaLnBrk="1" fontAlgn="auto" latinLnBrk="0" hangingPunct="1">
              <a:lnSpc>
                <a:spcPct val="112000"/>
              </a:lnSpc>
              <a:spcBef>
                <a:spcPts val="0"/>
              </a:spcBef>
              <a:spcAft>
                <a:spcPts val="0"/>
              </a:spcAft>
              <a:buClrTx/>
              <a:buSzTx/>
              <a:tabLst/>
              <a:defRPr/>
            </a:pPr>
            <a:endParaRPr lang="en-US" sz="2400" dirty="0">
              <a:latin typeface="Calibri"/>
              <a:ea typeface="Calibri"/>
              <a:cs typeface="Calibri"/>
            </a:endParaRPr>
          </a:p>
          <a:p>
            <a:pPr marL="342900" marR="0" lvl="0" indent="-34290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lang="en-US" sz="2400" dirty="0">
                <a:latin typeface="Calibri"/>
                <a:ea typeface="Calibri"/>
                <a:cs typeface="Calibri"/>
              </a:rPr>
              <a:t>As a separate legal entity, eligible studios can claim against eligible expenditure incurred only by that particular entity. </a:t>
            </a:r>
          </a:p>
        </p:txBody>
      </p:sp>
    </p:spTree>
    <p:extLst>
      <p:ext uri="{BB962C8B-B14F-4D97-AF65-F5344CB8AC3E}">
        <p14:creationId xmlns:p14="http://schemas.microsoft.com/office/powerpoint/2010/main" val="171707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hasCustomPrompt="1"/>
          </p:nvPr>
        </p:nvSpPr>
        <p:spPr>
          <a:xfrm>
            <a:off x="884670" y="767186"/>
            <a:ext cx="10780562" cy="1498180"/>
          </a:xfrm>
          <a:prstGeom prst="rect">
            <a:avLst/>
          </a:prstGeom>
        </p:spPr>
        <p:txBody>
          <a:bodyPr>
            <a:normAutofit fontScale="90000"/>
          </a:bodyPr>
          <a:lstStyle>
            <a:lvl1pPr algn="ctr">
              <a:defRPr baseline="0">
                <a:solidFill>
                  <a:schemeClr val="bg1"/>
                </a:solidFill>
                <a:latin typeface="+mn-lt"/>
              </a:defRPr>
            </a:lvl1pPr>
          </a:lstStyle>
          <a:p>
            <a:pPr algn="l">
              <a:spcBef>
                <a:spcPts val="1200"/>
              </a:spcBef>
              <a:spcAft>
                <a:spcPts val="1200"/>
              </a:spcAft>
            </a:pPr>
            <a:r>
              <a:rPr lang="en-US" sz="6000" b="1" dirty="0"/>
              <a:t>Clarifications to General Guidelines</a:t>
            </a:r>
            <a:br>
              <a:rPr lang="en-US" sz="6000" b="1" dirty="0"/>
            </a:br>
            <a:r>
              <a:rPr lang="en-US" sz="4900" b="1" i="1" dirty="0"/>
              <a:t>General public release</a:t>
            </a:r>
            <a:endParaRPr lang="en-NZ" sz="6000" b="1" i="1" dirty="0"/>
          </a:p>
        </p:txBody>
      </p:sp>
      <p:cxnSp>
        <p:nvCxnSpPr>
          <p:cNvPr id="5" name="Straight Connector 4"/>
          <p:cNvCxnSpPr/>
          <p:nvPr/>
        </p:nvCxnSpPr>
        <p:spPr>
          <a:xfrm>
            <a:off x="884670" y="550904"/>
            <a:ext cx="1336132" cy="1948"/>
          </a:xfrm>
          <a:prstGeom prst="line">
            <a:avLst/>
          </a:prstGeom>
          <a:ln w="857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F891932-71AC-A08B-651F-B6A2B99FA471}"/>
              </a:ext>
            </a:extLst>
          </p:cNvPr>
          <p:cNvSpPr txBox="1"/>
          <p:nvPr/>
        </p:nvSpPr>
        <p:spPr>
          <a:xfrm>
            <a:off x="884670" y="2674494"/>
            <a:ext cx="10150207" cy="3416320"/>
          </a:xfrm>
          <a:prstGeom prst="rect">
            <a:avLst/>
          </a:prstGeom>
          <a:noFill/>
        </p:spPr>
        <p:txBody>
          <a:bodyPr wrap="square">
            <a:spAutoFit/>
          </a:bodyPr>
          <a:lstStyle/>
          <a:p>
            <a:pPr marL="342900" indent="-342900">
              <a:buFont typeface="Arial" panose="020B0604020202020204" pitchFamily="34" charset="0"/>
              <a:buChar char="•"/>
              <a:defRPr/>
            </a:pPr>
            <a:r>
              <a:rPr lang="en-US" sz="2400" b="1" dirty="0">
                <a:latin typeface="Calibri"/>
                <a:ea typeface="Calibri"/>
                <a:cs typeface="Calibri"/>
              </a:rPr>
              <a:t>Example A</a:t>
            </a:r>
            <a:r>
              <a:rPr lang="en-US" sz="2400" dirty="0">
                <a:latin typeface="Calibri"/>
                <a:ea typeface="Calibri"/>
                <a:cs typeface="Calibri"/>
              </a:rPr>
              <a:t>: A game made available for use only in a private club, or to participants enrolled in a course, or to members of a professional association would </a:t>
            </a:r>
            <a:r>
              <a:rPr lang="en-US" sz="2400" u="sng" dirty="0">
                <a:latin typeface="Calibri"/>
                <a:ea typeface="Calibri"/>
                <a:cs typeface="Calibri"/>
              </a:rPr>
              <a:t>not</a:t>
            </a:r>
            <a:r>
              <a:rPr lang="en-US" sz="2400" dirty="0">
                <a:latin typeface="Calibri"/>
                <a:ea typeface="Calibri"/>
                <a:cs typeface="Calibri"/>
              </a:rPr>
              <a:t> be eligible.</a:t>
            </a:r>
            <a:br>
              <a:rPr lang="en-US" sz="2400" dirty="0">
                <a:latin typeface="Calibri"/>
                <a:ea typeface="Calibri"/>
                <a:cs typeface="Calibri"/>
              </a:rPr>
            </a:br>
            <a:endParaRPr lang="en-US" sz="2400" dirty="0">
              <a:latin typeface="Calibri"/>
              <a:ea typeface="Calibri"/>
              <a:cs typeface="Calibri"/>
            </a:endParaRPr>
          </a:p>
          <a:p>
            <a:pPr marL="342900" indent="-342900">
              <a:buFont typeface="Arial" panose="020B0604020202020204" pitchFamily="34" charset="0"/>
              <a:buChar char="•"/>
              <a:defRPr/>
            </a:pPr>
            <a:r>
              <a:rPr lang="en-US" sz="2400" b="1" dirty="0">
                <a:latin typeface="Calibri"/>
                <a:ea typeface="Calibri"/>
                <a:cs typeface="Calibri"/>
              </a:rPr>
              <a:t>Example B</a:t>
            </a:r>
            <a:r>
              <a:rPr lang="en-US" sz="2400" dirty="0">
                <a:latin typeface="Calibri"/>
                <a:ea typeface="Calibri"/>
                <a:cs typeface="Calibri"/>
              </a:rPr>
              <a:t>: A game made for surgeons, subject to it meeting the definition of a “game” under the GDSR, made available on a public-access platform (i.e. Steam), would be deemed to meet the criteria for general public release.</a:t>
            </a:r>
          </a:p>
          <a:p>
            <a:pPr marL="342900" indent="-342900">
              <a:buFont typeface="Arial" panose="020B0604020202020204" pitchFamily="34" charset="0"/>
              <a:buChar char="•"/>
              <a:defRPr/>
            </a:pPr>
            <a:endParaRPr kumimoji="0" lang="en-US" sz="2400" i="0" u="none" strike="noStrike" kern="1200" cap="none" spc="0" normalizeH="0" baseline="0" noProof="0" dirty="0">
              <a:ln>
                <a:noFill/>
              </a:ln>
              <a:effectLst/>
              <a:uLnTx/>
              <a:uFillTx/>
              <a:latin typeface="Calibri"/>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effectLst/>
              <a:uLnTx/>
              <a:uFillTx/>
              <a:latin typeface="Aptos"/>
              <a:ea typeface="Calibri" panose="020F0502020204030204"/>
              <a:cs typeface="Calibri" panose="020F0502020204030204"/>
            </a:endParaRPr>
          </a:p>
        </p:txBody>
      </p:sp>
    </p:spTree>
    <p:extLst>
      <p:ext uri="{BB962C8B-B14F-4D97-AF65-F5344CB8AC3E}">
        <p14:creationId xmlns:p14="http://schemas.microsoft.com/office/powerpoint/2010/main" val="165454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hasCustomPrompt="1"/>
          </p:nvPr>
        </p:nvSpPr>
        <p:spPr>
          <a:xfrm>
            <a:off x="1019508" y="2766218"/>
            <a:ext cx="10515600" cy="1325563"/>
          </a:xfrm>
          <a:prstGeom prst="rect">
            <a:avLst/>
          </a:prstGeom>
        </p:spPr>
        <p:txBody>
          <a:bodyPr>
            <a:normAutofit fontScale="90000"/>
          </a:bodyPr>
          <a:lstStyle>
            <a:lvl1pPr algn="ctr">
              <a:defRPr baseline="0">
                <a:solidFill>
                  <a:schemeClr val="bg1"/>
                </a:solidFill>
                <a:latin typeface="+mn-lt"/>
              </a:defRPr>
            </a:lvl1pPr>
          </a:lstStyle>
          <a:p>
            <a:r>
              <a:rPr lang="en-US" sz="6000" b="1" dirty="0"/>
              <a:t>Clarifications to Eligible Expenditure</a:t>
            </a:r>
            <a:endParaRPr lang="en-NZ" sz="6000" b="1" dirty="0"/>
          </a:p>
        </p:txBody>
      </p:sp>
      <p:pic>
        <p:nvPicPr>
          <p:cNvPr id="2" name="Picture 1">
            <a:extLst>
              <a:ext uri="{FF2B5EF4-FFF2-40B4-BE49-F238E27FC236}">
                <a16:creationId xmlns:a16="http://schemas.microsoft.com/office/drawing/2014/main" id="{08A08CCD-0C88-9802-BA06-35EFB26848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61416" cy="6858000"/>
          </a:xfrm>
          <a:prstGeom prst="rect">
            <a:avLst/>
          </a:prstGeom>
        </p:spPr>
      </p:pic>
    </p:spTree>
    <p:extLst>
      <p:ext uri="{BB962C8B-B14F-4D97-AF65-F5344CB8AC3E}">
        <p14:creationId xmlns:p14="http://schemas.microsoft.com/office/powerpoint/2010/main" val="1551093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EC92E-1301-4A00-B0D6-DEFAFE6D8202}"/>
              </a:ext>
            </a:extLst>
          </p:cNvPr>
          <p:cNvSpPr>
            <a:spLocks noGrp="1"/>
          </p:cNvSpPr>
          <p:nvPr>
            <p:ph type="title"/>
          </p:nvPr>
        </p:nvSpPr>
        <p:spPr>
          <a:xfrm>
            <a:off x="217008" y="221289"/>
            <a:ext cx="4384021" cy="2373321"/>
          </a:xfrm>
        </p:spPr>
        <p:txBody>
          <a:bodyPr>
            <a:noAutofit/>
          </a:bodyPr>
          <a:lstStyle/>
          <a:p>
            <a:r>
              <a:rPr lang="en-US" sz="3900" b="1" dirty="0">
                <a:solidFill>
                  <a:schemeClr val="bg1"/>
                </a:solidFill>
                <a:ea typeface="Calibri Light"/>
                <a:cs typeface="Calibri Light"/>
              </a:rPr>
              <a:t>Well-structured market-level remuneration packages</a:t>
            </a:r>
            <a:endParaRPr lang="en-US" sz="3900" b="1" dirty="0">
              <a:solidFill>
                <a:schemeClr val="bg1"/>
              </a:solidFill>
            </a:endParaRPr>
          </a:p>
        </p:txBody>
      </p:sp>
      <p:pic>
        <p:nvPicPr>
          <p:cNvPr id="4" name="Content Placeholder 3" descr="A white text with black text&#10;&#10;Description automatically generated">
            <a:extLst>
              <a:ext uri="{FF2B5EF4-FFF2-40B4-BE49-F238E27FC236}">
                <a16:creationId xmlns:a16="http://schemas.microsoft.com/office/drawing/2014/main" id="{398DE7CA-DC0B-6AFD-6AF2-B19417065E8D}"/>
              </a:ext>
            </a:extLst>
          </p:cNvPr>
          <p:cNvPicPr>
            <a:picLocks noGrp="1" noChangeAspect="1"/>
          </p:cNvPicPr>
          <p:nvPr>
            <p:ph idx="1"/>
          </p:nvPr>
        </p:nvPicPr>
        <p:blipFill>
          <a:blip r:embed="rId2"/>
          <a:stretch>
            <a:fillRect/>
          </a:stretch>
        </p:blipFill>
        <p:spPr>
          <a:xfrm>
            <a:off x="4732593" y="0"/>
            <a:ext cx="7459407" cy="6845468"/>
          </a:xfrm>
        </p:spPr>
      </p:pic>
      <p:sp>
        <p:nvSpPr>
          <p:cNvPr id="6" name="TextBox 5">
            <a:extLst>
              <a:ext uri="{FF2B5EF4-FFF2-40B4-BE49-F238E27FC236}">
                <a16:creationId xmlns:a16="http://schemas.microsoft.com/office/drawing/2014/main" id="{8172A0E1-40BA-A96F-2573-3E34664B7F04}"/>
              </a:ext>
            </a:extLst>
          </p:cNvPr>
          <p:cNvSpPr txBox="1"/>
          <p:nvPr/>
        </p:nvSpPr>
        <p:spPr>
          <a:xfrm>
            <a:off x="217008" y="2475041"/>
            <a:ext cx="4384021" cy="4524315"/>
          </a:xfrm>
          <a:prstGeom prst="rect">
            <a:avLst/>
          </a:prstGeom>
          <a:noFill/>
        </p:spPr>
        <p:txBody>
          <a:bodyPr wrap="square" lIns="91440" tIns="45720" rIns="91440" bIns="45720" anchor="t">
            <a:spAutoFit/>
          </a:bodyPr>
          <a:lstStyle/>
          <a:p>
            <a:pPr>
              <a:defRPr/>
            </a:pPr>
            <a:endParaRPr lang="en-US" sz="2000" b="1" dirty="0">
              <a:ea typeface="Calibri"/>
              <a:cs typeface="Calibri"/>
            </a:endParaRPr>
          </a:p>
          <a:p>
            <a:pPr>
              <a:defRPr/>
            </a:pPr>
            <a:r>
              <a:rPr lang="en-US" sz="2000" b="1" dirty="0">
                <a:ea typeface="Calibri"/>
                <a:cs typeface="Calibri"/>
              </a:rPr>
              <a:t>Important clarification:</a:t>
            </a:r>
            <a:r>
              <a:rPr lang="en-US" sz="2000" dirty="0">
                <a:ea typeface="Calibri"/>
                <a:cs typeface="Calibri"/>
              </a:rPr>
              <a:t> The section pictured relates only to well-structured remuneration packages (employment).</a:t>
            </a:r>
          </a:p>
          <a:p>
            <a:pPr marR="0" lvl="0" algn="l" defTabSz="914400">
              <a:lnSpc>
                <a:spcPct val="100000"/>
              </a:lnSpc>
              <a:spcBef>
                <a:spcPts val="0"/>
              </a:spcBef>
              <a:spcAft>
                <a:spcPts val="0"/>
              </a:spcAft>
              <a:buClrTx/>
              <a:buSzTx/>
              <a:tabLst/>
              <a:defRPr/>
            </a:pPr>
            <a:endParaRPr lang="en-US" sz="2000" i="0" u="none" strike="noStrike" kern="1200" cap="none" spc="0" normalizeH="0" baseline="0" noProof="0" dirty="0">
              <a:ln>
                <a:noFill/>
              </a:ln>
              <a:effectLst/>
              <a:uLnTx/>
              <a:uFillTx/>
              <a:latin typeface="Calibri" panose="020F0502020204030204"/>
              <a:ea typeface="Calibri" panose="020F0502020204030204"/>
              <a:cs typeface="Calibri" panose="020F0502020204030204"/>
            </a:endParaRPr>
          </a:p>
          <a:p>
            <a:pPr>
              <a:defRPr/>
            </a:pPr>
            <a:r>
              <a:rPr lang="en-US" sz="2000" dirty="0">
                <a:latin typeface="Calibri" panose="020F0502020204030204"/>
                <a:ea typeface="Calibri" panose="020F0502020204030204"/>
                <a:cs typeface="Calibri" panose="020F0502020204030204"/>
              </a:rPr>
              <a:t>i.e., these items are eligible if employees/staff performed the work. </a:t>
            </a:r>
          </a:p>
          <a:p>
            <a:pPr>
              <a:defRPr/>
            </a:pPr>
            <a:endParaRPr lang="en-US" sz="2400" dirty="0">
              <a:latin typeface="Calibri" panose="020F0502020204030204"/>
              <a:ea typeface="Calibri" panose="020F0502020204030204"/>
              <a:cs typeface="Calibri" panose="020F0502020204030204"/>
            </a:endParaRPr>
          </a:p>
          <a:p>
            <a:pPr>
              <a:defRPr/>
            </a:pPr>
            <a:r>
              <a:rPr lang="en-US" dirty="0">
                <a:latin typeface="Calibri" panose="020F0502020204030204"/>
                <a:ea typeface="Calibri" panose="020F0502020204030204"/>
                <a:cs typeface="Calibri" panose="020F0502020204030204"/>
              </a:rPr>
              <a:t>For example: </a:t>
            </a:r>
            <a:r>
              <a:rPr lang="en-US" i="1" dirty="0">
                <a:latin typeface="Calibri" panose="020F0502020204030204"/>
                <a:ea typeface="Calibri" panose="020F0502020204030204"/>
                <a:cs typeface="Calibri" panose="020F0502020204030204"/>
              </a:rPr>
              <a:t>Marketing</a:t>
            </a:r>
          </a:p>
          <a:p>
            <a:pPr marL="342900" indent="-342900">
              <a:spcAft>
                <a:spcPts val="1200"/>
              </a:spcAft>
              <a:buFont typeface="Arial"/>
              <a:buChar char="•"/>
              <a:defRPr/>
            </a:pPr>
            <a:r>
              <a:rPr lang="en-US" dirty="0">
                <a:latin typeface="Calibri" panose="020F0502020204030204"/>
                <a:ea typeface="Calibri" panose="020F0502020204030204"/>
                <a:cs typeface="Calibri" panose="020F0502020204030204"/>
              </a:rPr>
              <a:t>Costs of employee hired in marketing space is eligible. </a:t>
            </a:r>
            <a:endParaRPr lang="en-US" dirty="0">
              <a:ea typeface="Calibri" panose="020F0502020204030204"/>
              <a:cs typeface="Calibri" panose="020F0502020204030204"/>
            </a:endParaRPr>
          </a:p>
          <a:p>
            <a:pPr marL="342900" indent="-342900">
              <a:buFont typeface="Arial"/>
              <a:buChar char="•"/>
              <a:defRPr/>
            </a:pPr>
            <a:r>
              <a:rPr lang="en-US" dirty="0">
                <a:latin typeface="Calibri" panose="020F0502020204030204"/>
                <a:ea typeface="Calibri" panose="020F0502020204030204"/>
                <a:cs typeface="Calibri" panose="020F0502020204030204"/>
              </a:rPr>
              <a:t>cost of marketing itself: e.g., costs of hiring billboard, is </a:t>
            </a:r>
            <a:r>
              <a:rPr lang="en-US" u="sng" dirty="0">
                <a:latin typeface="Calibri" panose="020F0502020204030204"/>
                <a:ea typeface="Calibri" panose="020F0502020204030204"/>
                <a:cs typeface="Calibri" panose="020F0502020204030204"/>
              </a:rPr>
              <a:t>not</a:t>
            </a:r>
            <a:r>
              <a:rPr lang="en-US" dirty="0">
                <a:latin typeface="Calibri" panose="020F0502020204030204"/>
                <a:ea typeface="Calibri" panose="020F0502020204030204"/>
                <a:cs typeface="Calibri" panose="020F0502020204030204"/>
              </a:rPr>
              <a:t> eligible.</a:t>
            </a:r>
          </a:p>
          <a:p>
            <a:pPr marL="342900" indent="-342900">
              <a:buFont typeface="Arial" panose="020B0604020202020204" pitchFamily="34" charset="0"/>
              <a:buChar char="•"/>
              <a:defRPr/>
            </a:pPr>
            <a:endParaRPr lang="en-US" sz="2400" dirty="0">
              <a:latin typeface="Aptos"/>
              <a:ea typeface="Calibri" panose="020F0502020204030204"/>
              <a:cs typeface="Calibri" panose="020F0502020204030204"/>
            </a:endParaRPr>
          </a:p>
        </p:txBody>
      </p:sp>
    </p:spTree>
    <p:extLst>
      <p:ext uri="{BB962C8B-B14F-4D97-AF65-F5344CB8AC3E}">
        <p14:creationId xmlns:p14="http://schemas.microsoft.com/office/powerpoint/2010/main" val="3944904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hasCustomPrompt="1"/>
          </p:nvPr>
        </p:nvSpPr>
        <p:spPr>
          <a:xfrm>
            <a:off x="884670" y="767186"/>
            <a:ext cx="10780562" cy="1498180"/>
          </a:xfrm>
          <a:prstGeom prst="rect">
            <a:avLst/>
          </a:prstGeom>
        </p:spPr>
        <p:txBody>
          <a:bodyPr>
            <a:normAutofit fontScale="90000"/>
          </a:bodyPr>
          <a:lstStyle>
            <a:lvl1pPr algn="ctr">
              <a:defRPr baseline="0">
                <a:solidFill>
                  <a:schemeClr val="bg1"/>
                </a:solidFill>
                <a:latin typeface="+mn-lt"/>
              </a:defRPr>
            </a:lvl1pPr>
          </a:lstStyle>
          <a:p>
            <a:pPr algn="l">
              <a:spcBef>
                <a:spcPts val="1200"/>
              </a:spcBef>
              <a:spcAft>
                <a:spcPts val="1200"/>
              </a:spcAft>
            </a:pPr>
            <a:r>
              <a:rPr lang="en-US" sz="6000" b="1" dirty="0"/>
              <a:t>Clarifications to Eligible Expenditure</a:t>
            </a:r>
            <a:br>
              <a:rPr lang="en-US" sz="6000" b="1" dirty="0"/>
            </a:br>
            <a:r>
              <a:rPr lang="en-US" sz="4900" b="1" i="1" dirty="0"/>
              <a:t>Well-structured remuneration package</a:t>
            </a:r>
            <a:endParaRPr lang="en-NZ" sz="6000" b="1" i="1" dirty="0"/>
          </a:p>
        </p:txBody>
      </p:sp>
      <p:cxnSp>
        <p:nvCxnSpPr>
          <p:cNvPr id="5" name="Straight Connector 4"/>
          <p:cNvCxnSpPr/>
          <p:nvPr/>
        </p:nvCxnSpPr>
        <p:spPr>
          <a:xfrm>
            <a:off x="884670" y="550904"/>
            <a:ext cx="1336132" cy="1948"/>
          </a:xfrm>
          <a:prstGeom prst="line">
            <a:avLst/>
          </a:prstGeom>
          <a:ln w="857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F891932-71AC-A08B-651F-B6A2B99FA471}"/>
              </a:ext>
            </a:extLst>
          </p:cNvPr>
          <p:cNvSpPr txBox="1"/>
          <p:nvPr/>
        </p:nvSpPr>
        <p:spPr>
          <a:xfrm>
            <a:off x="884670" y="2674494"/>
            <a:ext cx="10150207" cy="230832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effectLst/>
                <a:uLnTx/>
                <a:uFillTx/>
                <a:latin typeface="Calibri"/>
                <a:ea typeface="Calibri"/>
                <a:cs typeface="Calibri"/>
              </a:rPr>
              <a:t>Footnote added: </a:t>
            </a:r>
            <a:r>
              <a:rPr kumimoji="0" lang="en-US" sz="2400" i="1" u="none" strike="noStrike" kern="1200" cap="none" spc="0" normalizeH="0" baseline="0" noProof="0" dirty="0">
                <a:ln>
                  <a:noFill/>
                </a:ln>
                <a:effectLst/>
                <a:uLnTx/>
                <a:uFillTx/>
                <a:latin typeface="Calibri"/>
                <a:ea typeface="Calibri"/>
                <a:cs typeface="Calibri"/>
              </a:rPr>
              <a:t>For the avoidance of doubt, a well-structured market-level remuneration package may comprise annual leave, </a:t>
            </a:r>
            <a:r>
              <a:rPr kumimoji="0" lang="en-US" sz="2400" i="1" u="none" strike="noStrike" kern="1200" cap="none" spc="0" normalizeH="0" baseline="0" noProof="0" dirty="0" err="1">
                <a:ln>
                  <a:noFill/>
                </a:ln>
                <a:effectLst/>
                <a:uLnTx/>
                <a:uFillTx/>
                <a:latin typeface="Calibri"/>
                <a:ea typeface="Calibri"/>
                <a:cs typeface="Calibri"/>
              </a:rPr>
              <a:t>KiwiSaver</a:t>
            </a:r>
            <a:r>
              <a:rPr kumimoji="0" lang="en-US" sz="2400" i="1" u="none" strike="noStrike" kern="1200" cap="none" spc="0" normalizeH="0" baseline="0" noProof="0" dirty="0">
                <a:ln>
                  <a:noFill/>
                </a:ln>
                <a:effectLst/>
                <a:uLnTx/>
                <a:uFillTx/>
                <a:latin typeface="Calibri"/>
                <a:ea typeface="Calibri"/>
                <a:cs typeface="Calibri"/>
              </a:rPr>
              <a:t> contributions, sick leave entitlements, incentives stipulated upfront in the employment agreement and aligned with the eligibility period, as well as training entitlements that are specifically set out, relate to game development, and are identifiable within eligible role remuneration packages.</a:t>
            </a:r>
          </a:p>
        </p:txBody>
      </p:sp>
    </p:spTree>
    <p:extLst>
      <p:ext uri="{BB962C8B-B14F-4D97-AF65-F5344CB8AC3E}">
        <p14:creationId xmlns:p14="http://schemas.microsoft.com/office/powerpoint/2010/main" val="88530843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5cf386c-2b0c-4f41-8183-c874e58da41c" xsi:nil="true"/>
    <lcf76f155ced4ddcb4097134ff3c332f xmlns="8dcbaef2-bb63-4352-b7f0-c756fa552732">
      <Terms xmlns="http://schemas.microsoft.com/office/infopath/2007/PartnerControls"/>
    </lcf76f155ced4ddcb4097134ff3c332f>
    <SharedWithUsers xmlns="324c116e-76c4-41ff-8908-d7f82b53bbb2">
      <UserInfo>
        <DisplayName>Amie Mills</DisplayName>
        <AccountId>24</AccountId>
        <AccountType/>
      </UserInfo>
      <UserInfo>
        <DisplayName>Luke Campbell</DisplayName>
        <AccountId>1064</AccountId>
        <AccountType/>
      </UserInfo>
      <UserInfo>
        <DisplayName>Hui-Ping Wu</DisplayName>
        <AccountId>18</AccountId>
        <AccountType/>
      </UserInfo>
      <UserInfo>
        <DisplayName>Christina Arathimos</DisplayName>
        <AccountId>4565</AccountId>
        <AccountType/>
      </UserInfo>
      <UserInfo>
        <DisplayName>Conall Aird</DisplayName>
        <AccountId>15</AccountId>
        <AccountType/>
      </UserInfo>
      <UserInfo>
        <DisplayName>Rebecca Tang</DisplayName>
        <AccountId>4213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9B6DA1A964C24A904A63089FD95E78" ma:contentTypeVersion="18" ma:contentTypeDescription="Create a new document." ma:contentTypeScope="" ma:versionID="f6977924a9aa10b4837c580bf27f4f3c">
  <xsd:schema xmlns:xsd="http://www.w3.org/2001/XMLSchema" xmlns:xs="http://www.w3.org/2001/XMLSchema" xmlns:p="http://schemas.microsoft.com/office/2006/metadata/properties" xmlns:ns2="8dcbaef2-bb63-4352-b7f0-c756fa552732" xmlns:ns3="324c116e-76c4-41ff-8908-d7f82b53bbb2" xmlns:ns4="f5cf386c-2b0c-4f41-8183-c874e58da41c" targetNamespace="http://schemas.microsoft.com/office/2006/metadata/properties" ma:root="true" ma:fieldsID="b06ec5469d7dad9620b338dc01524b98" ns2:_="" ns3:_="" ns4:_="">
    <xsd:import namespace="8dcbaef2-bb63-4352-b7f0-c756fa552732"/>
    <xsd:import namespace="324c116e-76c4-41ff-8908-d7f82b53bbb2"/>
    <xsd:import namespace="f5cf386c-2b0c-4f41-8183-c874e58da41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MediaLengthInSeconds" minOccurs="0"/>
                <xsd:element ref="ns2:MediaServiceObjectDetectorVersion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baef2-bb63-4352-b7f0-c756fa5527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aae11bc-ad1c-4840-aea8-52f96b2c23a4"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4c116e-76c4-41ff-8908-d7f82b53bbb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cf386c-2b0c-4f41-8183-c874e58da41c"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1c9b0698-d27c-4116-855c-0ebdf661136f}" ma:internalName="TaxCatchAll" ma:showField="CatchAllData" ma:web="f5cf386c-2b0c-4f41-8183-c874e58da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24C657-92F8-4135-B078-CA72F7EF5C53}">
  <ds:schemaRefs>
    <ds:schemaRef ds:uri="http://schemas.microsoft.com/sharepoint/v3/contenttype/forms"/>
  </ds:schemaRefs>
</ds:datastoreItem>
</file>

<file path=customXml/itemProps2.xml><?xml version="1.0" encoding="utf-8"?>
<ds:datastoreItem xmlns:ds="http://schemas.openxmlformats.org/officeDocument/2006/customXml" ds:itemID="{4FD0B113-9CD6-4F6C-BCA1-91C9E2F2BAC3}">
  <ds:schemaRefs>
    <ds:schemaRef ds:uri="http://purl.org/dc/terms/"/>
    <ds:schemaRef ds:uri="http://purl.org/dc/dcmitype/"/>
    <ds:schemaRef ds:uri="8dcbaef2-bb63-4352-b7f0-c756fa552732"/>
    <ds:schemaRef ds:uri="http://schemas.microsoft.com/office/infopath/2007/PartnerControls"/>
    <ds:schemaRef ds:uri="f5cf386c-2b0c-4f41-8183-c874e58da41c"/>
    <ds:schemaRef ds:uri="http://schemas.openxmlformats.org/package/2006/metadata/core-properties"/>
    <ds:schemaRef ds:uri="http://purl.org/dc/elements/1.1/"/>
    <ds:schemaRef ds:uri="http://schemas.microsoft.com/office/2006/documentManagement/types"/>
    <ds:schemaRef ds:uri="324c116e-76c4-41ff-8908-d7f82b53bbb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2CE3C6C-7EA1-4F1D-8B41-A7DD135AFAA8}">
  <ds:schemaRefs>
    <ds:schemaRef ds:uri="324c116e-76c4-41ff-8908-d7f82b53bbb2"/>
    <ds:schemaRef ds:uri="8dcbaef2-bb63-4352-b7f0-c756fa552732"/>
    <ds:schemaRef ds:uri="f5cf386c-2b0c-4f41-8183-c874e58da41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1362</TotalTime>
  <Words>1160</Words>
  <Application>Microsoft Office PowerPoint</Application>
  <PresentationFormat>Widescreen</PresentationFormat>
  <Paragraphs>110</Paragraphs>
  <Slides>26</Slides>
  <Notes>21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1_Office Theme</vt:lpstr>
      <vt:lpstr>PowerPoint Presentation</vt:lpstr>
      <vt:lpstr>Webinar Overview</vt:lpstr>
      <vt:lpstr>GDSR Team</vt:lpstr>
      <vt:lpstr>GDSR – Latest updates</vt:lpstr>
      <vt:lpstr>Clarifications to General Guidelines Multi-company operating structures</vt:lpstr>
      <vt:lpstr>Clarifications to General Guidelines General public release</vt:lpstr>
      <vt:lpstr>Clarifications to Eligible Expenditure</vt:lpstr>
      <vt:lpstr>Well-structured market-level remuneration packages</vt:lpstr>
      <vt:lpstr>Clarifications to Eligible Expenditure Well-structured remuneration package</vt:lpstr>
      <vt:lpstr>Clarifications to Eligible Expenditure Website expenditure</vt:lpstr>
      <vt:lpstr>Clarifications to Eligible Expenditure Calculation of eligible meeting attendance</vt:lpstr>
      <vt:lpstr>Clarifications to Eligible Expenditure Game engine expenditure</vt:lpstr>
      <vt:lpstr>PowerPoint Presentation</vt:lpstr>
      <vt:lpstr>Final Application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Pātai / Questions</vt:lpstr>
    </vt:vector>
  </TitlesOfParts>
  <Company>New Zealand On Air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De Spong</dc:creator>
  <cp:lastModifiedBy>Amie Mills</cp:lastModifiedBy>
  <cp:revision>15</cp:revision>
  <dcterms:created xsi:type="dcterms:W3CDTF">2024-03-20T03:36:46Z</dcterms:created>
  <dcterms:modified xsi:type="dcterms:W3CDTF">2024-05-01T21:19:07Z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0x010100049B6DA1A964C24A904A63089FD95E78</vt:lpwstr>
  </property>
  <property fmtid="{D5CDD505-2E9C-101B-9397-08002B2CF9AE}" pid="3" name="MediaServiceImageTags">
    <vt:lpwstr/>
  </property>
</Properties>
</file>